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2"/>
  </p:notesMasterIdLst>
  <p:sldIdLst>
    <p:sldId id="256" r:id="rId2"/>
    <p:sldId id="471" r:id="rId3"/>
    <p:sldId id="472" r:id="rId4"/>
    <p:sldId id="473" r:id="rId5"/>
    <p:sldId id="474" r:id="rId6"/>
    <p:sldId id="475" r:id="rId7"/>
    <p:sldId id="476" r:id="rId8"/>
    <p:sldId id="477" r:id="rId9"/>
    <p:sldId id="478" r:id="rId10"/>
    <p:sldId id="479" r:id="rId11"/>
    <p:sldId id="480" r:id="rId12"/>
    <p:sldId id="481" r:id="rId13"/>
    <p:sldId id="482" r:id="rId14"/>
    <p:sldId id="483" r:id="rId15"/>
    <p:sldId id="484" r:id="rId16"/>
    <p:sldId id="485" r:id="rId17"/>
    <p:sldId id="486" r:id="rId18"/>
    <p:sldId id="487" r:id="rId19"/>
    <p:sldId id="488" r:id="rId20"/>
    <p:sldId id="489" r:id="rId21"/>
    <p:sldId id="490" r:id="rId22"/>
    <p:sldId id="491" r:id="rId23"/>
    <p:sldId id="492" r:id="rId24"/>
    <p:sldId id="493" r:id="rId25"/>
    <p:sldId id="494" r:id="rId26"/>
    <p:sldId id="495" r:id="rId27"/>
    <p:sldId id="496" r:id="rId28"/>
    <p:sldId id="497" r:id="rId29"/>
    <p:sldId id="498" r:id="rId30"/>
    <p:sldId id="394" r:id="rId31"/>
    <p:sldId id="392" r:id="rId32"/>
    <p:sldId id="464" r:id="rId33"/>
    <p:sldId id="395" r:id="rId34"/>
    <p:sldId id="383" r:id="rId35"/>
    <p:sldId id="396" r:id="rId36"/>
    <p:sldId id="380" r:id="rId37"/>
    <p:sldId id="382" r:id="rId38"/>
    <p:sldId id="401" r:id="rId39"/>
    <p:sldId id="397" r:id="rId40"/>
    <p:sldId id="398" r:id="rId41"/>
    <p:sldId id="399" r:id="rId42"/>
    <p:sldId id="400" r:id="rId43"/>
    <p:sldId id="352" r:id="rId44"/>
    <p:sldId id="390" r:id="rId45"/>
    <p:sldId id="470" r:id="rId46"/>
    <p:sldId id="402" r:id="rId47"/>
    <p:sldId id="404" r:id="rId48"/>
    <p:sldId id="302" r:id="rId49"/>
    <p:sldId id="304" r:id="rId50"/>
    <p:sldId id="296"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vira Muñoz García" initials="EMG" lastIdx="1" clrIdx="0">
    <p:extLst>
      <p:ext uri="{19B8F6BF-5375-455C-9EA6-DF929625EA0E}">
        <p15:presenceInfo xmlns:p15="http://schemas.microsoft.com/office/powerpoint/2012/main" userId="S::elvira.munoz@ufv.es::db31c117-d45e-4b95-b2b1-d5105505c14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4" autoAdjust="0"/>
    <p:restoredTop sz="94796" autoAdjust="0"/>
  </p:normalViewPr>
  <p:slideViewPr>
    <p:cSldViewPr>
      <p:cViewPr varScale="1">
        <p:scale>
          <a:sx n="109" d="100"/>
          <a:sy n="109" d="100"/>
        </p:scale>
        <p:origin x="166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2EE97F-2327-4FE9-8874-2C0F3581839A}" type="datetimeFigureOut">
              <a:rPr lang="en-US" smtClean="0"/>
              <a:pPr/>
              <a:t>4/16/2021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6B134D-0EB3-42CB-9322-AA369738187D}" type="slidenum">
              <a:rPr lang="en-US" smtClean="0"/>
              <a:pPr/>
              <a:t>‹Nº›</a:t>
            </a:fld>
            <a:endParaRPr lang="en-US"/>
          </a:p>
        </p:txBody>
      </p:sp>
    </p:spTree>
    <p:extLst>
      <p:ext uri="{BB962C8B-B14F-4D97-AF65-F5344CB8AC3E}">
        <p14:creationId xmlns:p14="http://schemas.microsoft.com/office/powerpoint/2010/main" val="4124176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5"/>
          </p:nvPr>
        </p:nvSpPr>
        <p:spPr/>
        <p:txBody>
          <a:bodyPr/>
          <a:lstStyle/>
          <a:p>
            <a:fld id="{8A6B134D-0EB3-42CB-9322-AA369738187D}" type="slidenum">
              <a:rPr lang="en-US" smtClean="0"/>
              <a:pPr/>
              <a:t>39</a:t>
            </a:fld>
            <a:endParaRPr lang="en-US"/>
          </a:p>
        </p:txBody>
      </p:sp>
    </p:spTree>
    <p:extLst>
      <p:ext uri="{BB962C8B-B14F-4D97-AF65-F5344CB8AC3E}">
        <p14:creationId xmlns:p14="http://schemas.microsoft.com/office/powerpoint/2010/main" val="240808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4223539-C274-414E-836E-21403C9CE2AE}" type="datetimeFigureOut">
              <a:rPr lang="en-US" smtClean="0"/>
              <a:pPr/>
              <a:t>4/16/2021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CD41AC4-40F7-4FE0-8905-74C6698904F3}" type="slidenum">
              <a:rPr lang="en-US" smtClean="0"/>
              <a:pPr/>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4223539-C274-414E-836E-21403C9CE2AE}"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4223539-C274-414E-836E-21403C9CE2AE}" type="datetimeFigureOut">
              <a:rPr lang="en-US" smtClean="0"/>
              <a:pPr/>
              <a:t>4/16/2021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D41AC4-40F7-4FE0-8905-74C6698904F3}" type="slidenum">
              <a:rPr lang="en-US" smtClean="0"/>
              <a:pPr/>
              <a:t>‹Nº›</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4223539-C274-414E-836E-21403C9CE2AE}" type="datetimeFigureOut">
              <a:rPr lang="en-US" smtClean="0"/>
              <a:pPr/>
              <a:t>4/16/2021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4223539-C274-414E-836E-21403C9CE2AE}" type="datetimeFigureOut">
              <a:rPr lang="en-US" smtClean="0"/>
              <a:pPr/>
              <a:t>4/16/2021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223539-C274-414E-836E-21403C9CE2AE}" type="datetimeFigureOut">
              <a:rPr lang="en-US" smtClean="0"/>
              <a:pPr/>
              <a:t>4/16/2021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4223539-C274-414E-836E-21403C9CE2AE}"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D41AC4-40F7-4FE0-8905-74C6698904F3}"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4223539-C274-414E-836E-21403C9CE2AE}" type="datetimeFigureOut">
              <a:rPr lang="en-US" smtClean="0"/>
              <a:pPr/>
              <a:t>4/16/2021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CD41AC4-40F7-4FE0-8905-74C6698904F3}" type="slidenum">
              <a:rPr lang="en-US" smtClean="0"/>
              <a:pPr/>
              <a:t>‹Nº›</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4223539-C274-414E-836E-21403C9CE2AE}" type="datetimeFigureOut">
              <a:rPr lang="en-US" smtClean="0"/>
              <a:pPr/>
              <a:t>4/16/2021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CD41AC4-40F7-4FE0-8905-74C6698904F3}" type="slidenum">
              <a:rPr lang="en-US" smtClean="0"/>
              <a:pPr/>
              <a:t>‹Nº›</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www.google.es/search?q=multigrafo&amp;tbm=isch&amp;source=iu&amp;ictx=1&amp;fir=2BU6ZHeLB1iToM%253A%252C3Osw8CEtly9bGM%252C_&amp;vet=1&amp;usg=AI4_-kR0W31YWeEk0Bil5S_FDe4XjMR1KQ&amp;sa=X&amp;ved=2ahUKEwjemYCU1p_oAhUSkhQKHZsTBnUQ9QEwAHoECAgQAw#imgrc=2BU6ZHeLB1iTo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Grafos</a:t>
            </a:r>
            <a:endParaRPr lang="en-US" dirty="0"/>
          </a:p>
        </p:txBody>
      </p:sp>
      <p:sp>
        <p:nvSpPr>
          <p:cNvPr id="3" name="Subtitle 2"/>
          <p:cNvSpPr>
            <a:spLocks noGrp="1"/>
          </p:cNvSpPr>
          <p:nvPr>
            <p:ph type="subTitle" idx="1"/>
          </p:nvPr>
        </p:nvSpPr>
        <p:spPr/>
        <p:txBody>
          <a:bodyPr/>
          <a:lstStyle/>
          <a:p>
            <a:r>
              <a:rPr lang="en-US" dirty="0" err="1"/>
              <a:t>Capítulo</a:t>
            </a:r>
            <a:r>
              <a:rPr lang="en-US" dirty="0"/>
              <a:t>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7020EE-64F0-4F70-B8F0-58C5C9689C6C}"/>
              </a:ext>
            </a:extLst>
          </p:cNvPr>
          <p:cNvSpPr>
            <a:spLocks noGrp="1"/>
          </p:cNvSpPr>
          <p:nvPr>
            <p:ph type="title"/>
          </p:nvPr>
        </p:nvSpPr>
        <p:spPr/>
        <p:txBody>
          <a:bodyPr/>
          <a:lstStyle/>
          <a:p>
            <a:r>
              <a:rPr lang="es-ES" dirty="0"/>
              <a:t>Aplicación</a:t>
            </a:r>
          </a:p>
        </p:txBody>
      </p:sp>
      <p:sp>
        <p:nvSpPr>
          <p:cNvPr id="3" name="Marcador de contenido 2">
            <a:extLst>
              <a:ext uri="{FF2B5EF4-FFF2-40B4-BE49-F238E27FC236}">
                <a16:creationId xmlns:a16="http://schemas.microsoft.com/office/drawing/2014/main" id="{DF407FB4-B10E-481B-9904-44DB5FDFDBEC}"/>
              </a:ext>
            </a:extLst>
          </p:cNvPr>
          <p:cNvSpPr>
            <a:spLocks noGrp="1"/>
          </p:cNvSpPr>
          <p:nvPr>
            <p:ph idx="1"/>
          </p:nvPr>
        </p:nvSpPr>
        <p:spPr/>
        <p:txBody>
          <a:bodyPr/>
          <a:lstStyle/>
          <a:p>
            <a:pPr>
              <a:lnSpc>
                <a:spcPct val="107000"/>
              </a:lnSpc>
              <a:spcAft>
                <a:spcPts val="800"/>
              </a:spcAft>
            </a:pPr>
            <a:r>
              <a:rPr lang="es-ES" sz="1800" b="1" dirty="0">
                <a:effectLst/>
                <a:latin typeface="Arial" panose="020B0604020202020204" pitchFamily="34" charset="0"/>
                <a:ea typeface="Calibri" panose="020F0502020204030204" pitchFamily="34" charset="0"/>
                <a:cs typeface="Times New Roman" panose="02020603050405020304" pitchFamily="18" charset="0"/>
              </a:rPr>
              <a:t>Una aplicación</a:t>
            </a:r>
            <a:r>
              <a:rPr lang="es-ES" sz="1800" dirty="0">
                <a:effectLst/>
                <a:latin typeface="Arial" panose="020B0604020202020204" pitchFamily="34" charset="0"/>
                <a:ea typeface="Calibri" panose="020F0502020204030204" pitchFamily="34" charset="0"/>
                <a:cs typeface="Times New Roman" panose="02020603050405020304" pitchFamily="18" charset="0"/>
              </a:rPr>
              <a:t>:  Aplicación 1. Tenemos 5 amigos que son miembros de Facebook: A, B, C, D, E. Sabemos que pueden ser amigos unos de otros: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A y C son amigos en Facebook, B y D son amigos en Facebook y E es amigo de A, B, C, D. Expresamos con un grafo estas relaciones: </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a:effectLst/>
                <a:latin typeface="Arial" panose="020B0604020202020204" pitchFamily="34" charset="0"/>
                <a:ea typeface="Calibri" panose="020F0502020204030204" pitchFamily="34" charset="0"/>
                <a:cs typeface="Times New Roman" panose="02020603050405020304" pitchFamily="18" charset="0"/>
              </a:rPr>
              <a:t>FIGURA 6)</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a:extLst>
              <a:ext uri="{FF2B5EF4-FFF2-40B4-BE49-F238E27FC236}">
                <a16:creationId xmlns:a16="http://schemas.microsoft.com/office/drawing/2014/main" id="{8CE00C78-8D4B-41AA-8846-74007B88851A}"/>
              </a:ext>
            </a:extLst>
          </p:cNvPr>
          <p:cNvPicPr/>
          <p:nvPr/>
        </p:nvPicPr>
        <p:blipFill>
          <a:blip r:embed="rId2">
            <a:extLst>
              <a:ext uri="{28A0092B-C50C-407E-A947-70E740481C1C}">
                <a14:useLocalDpi xmlns:a14="http://schemas.microsoft.com/office/drawing/2010/main" val="0"/>
              </a:ext>
            </a:extLst>
          </a:blip>
          <a:stretch>
            <a:fillRect/>
          </a:stretch>
        </p:blipFill>
        <p:spPr>
          <a:xfrm>
            <a:off x="1923097" y="3886199"/>
            <a:ext cx="6001703" cy="2667001"/>
          </a:xfrm>
          <a:prstGeom prst="rect">
            <a:avLst/>
          </a:prstGeom>
        </p:spPr>
      </p:pic>
    </p:spTree>
    <p:extLst>
      <p:ext uri="{BB962C8B-B14F-4D97-AF65-F5344CB8AC3E}">
        <p14:creationId xmlns:p14="http://schemas.microsoft.com/office/powerpoint/2010/main" val="873691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4215E5-E11F-4418-83A7-7FBBA20E20A6}"/>
              </a:ext>
            </a:extLst>
          </p:cNvPr>
          <p:cNvSpPr>
            <a:spLocks noGrp="1"/>
          </p:cNvSpPr>
          <p:nvPr>
            <p:ph type="title"/>
          </p:nvPr>
        </p:nvSpPr>
        <p:spPr/>
        <p:txBody>
          <a:bodyPr/>
          <a:lstStyle/>
          <a:p>
            <a:r>
              <a:rPr lang="es-ES" dirty="0"/>
              <a:t>Aplicación II</a:t>
            </a:r>
          </a:p>
        </p:txBody>
      </p:sp>
      <p:sp>
        <p:nvSpPr>
          <p:cNvPr id="3" name="Marcador de contenido 2">
            <a:extLst>
              <a:ext uri="{FF2B5EF4-FFF2-40B4-BE49-F238E27FC236}">
                <a16:creationId xmlns:a16="http://schemas.microsoft.com/office/drawing/2014/main" id="{82F56A73-6AC4-4E79-AD56-0C93B3AEFE8B}"/>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Otra </a:t>
            </a:r>
            <a:r>
              <a:rPr lang="es-ES" sz="1800" b="1" dirty="0">
                <a:effectLst/>
                <a:latin typeface="Arial" panose="020B0604020202020204" pitchFamily="34" charset="0"/>
                <a:ea typeface="Calibri" panose="020F0502020204030204" pitchFamily="34" charset="0"/>
                <a:cs typeface="Times New Roman" panose="02020603050405020304" pitchFamily="18" charset="0"/>
              </a:rPr>
              <a:t>aplicación (2)</a:t>
            </a:r>
            <a:r>
              <a:rPr lang="es-ES" sz="1800" dirty="0">
                <a:effectLst/>
                <a:latin typeface="Arial" panose="020B0604020202020204" pitchFamily="34" charset="0"/>
                <a:ea typeface="Calibri" panose="020F0502020204030204" pitchFamily="34" charset="0"/>
                <a:cs typeface="Times New Roman" panose="02020603050405020304" pitchFamily="18" charset="0"/>
              </a:rPr>
              <a:t>: Tenemos tres casas, C1, C2, C3, conectadas para tener luz, agua, teléfono. ¿Podemos hacerlo sin que se crucen las líneas de esos suministros? Dejo como ejercicio que dibujes un grafo con esta situación.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r>
              <a:rPr lang="es-ES" sz="1800" dirty="0">
                <a:effectLst/>
                <a:latin typeface="Arial" panose="020B0604020202020204" pitchFamily="34" charset="0"/>
                <a:ea typeface="Calibri" panose="020F0502020204030204" pitchFamily="34" charset="0"/>
                <a:cs typeface="Times New Roman" panose="02020603050405020304" pitchFamily="18" charset="0"/>
              </a:rPr>
              <a:t>Pasamos, tras la introducción y la motivación, a dar una </a:t>
            </a:r>
            <a:r>
              <a:rPr lang="es-ES" sz="1800" b="1" dirty="0">
                <a:effectLst/>
                <a:latin typeface="Arial" panose="020B0604020202020204" pitchFamily="34" charset="0"/>
                <a:ea typeface="Calibri" panose="020F0502020204030204" pitchFamily="34" charset="0"/>
                <a:cs typeface="Times New Roman" panose="02020603050405020304" pitchFamily="18" charset="0"/>
              </a:rPr>
              <a:t>definición</a:t>
            </a:r>
            <a:r>
              <a:rPr lang="es-ES" sz="1800" dirty="0">
                <a:effectLst/>
                <a:latin typeface="Arial" panose="020B0604020202020204" pitchFamily="34" charset="0"/>
                <a:ea typeface="Calibri" panose="020F0502020204030204" pitchFamily="34" charset="0"/>
                <a:cs typeface="Times New Roman" panose="02020603050405020304" pitchFamily="18" charset="0"/>
              </a:rPr>
              <a:t> precisa de grafo: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Un grafo es un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par ordenado</a:t>
            </a:r>
            <a:r>
              <a:rPr lang="es-ES" sz="1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a:t>
            </a:r>
            <a:r>
              <a:rPr lang="es-ES" sz="1800" i="1" dirty="0">
                <a:solidFill>
                  <a:srgbClr val="00B050"/>
                </a:solidFill>
                <a:effectLst/>
                <a:latin typeface="Algerian" panose="04020705040A02060702" pitchFamily="82" charset="0"/>
                <a:ea typeface="Calibri" panose="020F0502020204030204" pitchFamily="34" charset="0"/>
                <a:cs typeface="Arial" panose="020B0604020202020204" pitchFamily="34" charset="0"/>
              </a:rPr>
              <a:t>G=(V,E)</a:t>
            </a:r>
            <a:r>
              <a:rPr lang="es-ES" sz="1800"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a:t>
            </a:r>
            <a:r>
              <a:rPr lang="es-ES" sz="1800" dirty="0">
                <a:effectLst/>
                <a:latin typeface="Arial" panose="020B0604020202020204" pitchFamily="34" charset="0"/>
                <a:ea typeface="Calibri" panose="020F0502020204030204" pitchFamily="34" charset="0"/>
                <a:cs typeface="Times New Roman" panose="02020603050405020304" pitchFamily="18" charset="0"/>
              </a:rPr>
              <a:t>que consiste en un conjunto no vacío V, de vértices o nodos, y un conjunto </a:t>
            </a:r>
            <a:r>
              <a:rPr lang="es-ES" sz="1800" i="1" dirty="0">
                <a:effectLst/>
                <a:latin typeface="Algerian" panose="04020705040A02060702" pitchFamily="82" charset="0"/>
                <a:ea typeface="Calibri" panose="020F0502020204030204" pitchFamily="34" charset="0"/>
                <a:cs typeface="Arial" panose="020B0604020202020204" pitchFamily="34" charset="0"/>
              </a:rPr>
              <a:t>E</a:t>
            </a:r>
            <a:r>
              <a:rPr lang="es-ES" sz="1800" dirty="0">
                <a:effectLst/>
                <a:latin typeface="Arial" panose="020B0604020202020204" pitchFamily="34" charset="0"/>
                <a:ea typeface="Calibri" panose="020F0502020204030204" pitchFamily="34" charset="0"/>
                <a:cs typeface="Times New Roman" panose="02020603050405020304" pitchFamily="18" charset="0"/>
              </a:rPr>
              <a:t> (de aristas) de subconjuntos de dos elementos de V.</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Por ejemplo, hacemos referencia a la figura 6 (Aplicación 1):</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i="1" dirty="0">
                <a:effectLst/>
                <a:latin typeface="Algerian" panose="04020705040A02060702" pitchFamily="82" charset="0"/>
                <a:ea typeface="Calibri" panose="020F0502020204030204" pitchFamily="34" charset="0"/>
                <a:cs typeface="Arial" panose="020B0604020202020204" pitchFamily="34" charset="0"/>
              </a:rPr>
              <a:t>G=(V,E)</a:t>
            </a:r>
            <a:r>
              <a:rPr lang="es-ES" sz="1800" dirty="0">
                <a:effectLst/>
                <a:latin typeface="Arial" panose="020B0604020202020204" pitchFamily="34" charset="0"/>
                <a:ea typeface="Calibri" panose="020F0502020204030204" pitchFamily="34" charset="0"/>
                <a:cs typeface="Times New Roman" panose="02020603050405020304" pitchFamily="18" charset="0"/>
              </a:rPr>
              <a:t> con </a:t>
            </a:r>
            <a:r>
              <a:rPr lang="es-ES" sz="1800" i="1" dirty="0">
                <a:effectLst/>
                <a:latin typeface="Algerian" panose="04020705040A02060702" pitchFamily="82" charset="0"/>
                <a:ea typeface="Calibri" panose="020F0502020204030204" pitchFamily="34" charset="0"/>
                <a:cs typeface="Arial" panose="020B0604020202020204" pitchFamily="34" charset="0"/>
              </a:rPr>
              <a:t>V</a:t>
            </a:r>
            <a:r>
              <a:rPr lang="es-ES" sz="1800" dirty="0">
                <a:effectLst/>
                <a:latin typeface="Algerian" panose="04020705040A02060702" pitchFamily="82" charset="0"/>
                <a:ea typeface="Calibri" panose="020F0502020204030204" pitchFamily="34" charset="0"/>
                <a:cs typeface="Arial" panose="020B0604020202020204" pitchFamily="34" charset="0"/>
              </a:rPr>
              <a:t> </a:t>
            </a:r>
            <a:r>
              <a:rPr lang="es-ES" sz="1800" dirty="0">
                <a:effectLst/>
                <a:latin typeface="Arial" panose="020B0604020202020204" pitchFamily="34" charset="0"/>
                <a:ea typeface="Calibri" panose="020F0502020204030204" pitchFamily="34" charset="0"/>
                <a:cs typeface="Times New Roman" panose="02020603050405020304" pitchFamily="18" charset="0"/>
              </a:rPr>
              <a:t>= {A, B, C, D, E} y </a:t>
            </a:r>
            <a:r>
              <a:rPr lang="es-ES" sz="1800" i="1" dirty="0">
                <a:effectLst/>
                <a:latin typeface="Algerian" panose="04020705040A02060702" pitchFamily="82" charset="0"/>
                <a:ea typeface="Calibri" panose="020F0502020204030204" pitchFamily="34" charset="0"/>
                <a:cs typeface="Arial" panose="020B0604020202020204" pitchFamily="34" charset="0"/>
              </a:rPr>
              <a:t>E= </a:t>
            </a:r>
            <a:r>
              <a:rPr lang="es-ES" sz="1800" dirty="0">
                <a:effectLst/>
                <a:latin typeface="Arial" panose="020B0604020202020204" pitchFamily="34" charset="0"/>
                <a:ea typeface="Calibri" panose="020F0502020204030204" pitchFamily="34" charset="0"/>
                <a:cs typeface="Times New Roman" panose="02020603050405020304" pitchFamily="18" charset="0"/>
              </a:rPr>
              <a:t>{AC, BD, BE, CE, DE, AE}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388570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D5EB40-5A9D-4780-AD9D-E404FE61A8E8}"/>
              </a:ext>
            </a:extLst>
          </p:cNvPr>
          <p:cNvSpPr>
            <a:spLocks noGrp="1"/>
          </p:cNvSpPr>
          <p:nvPr>
            <p:ph type="title"/>
          </p:nvPr>
        </p:nvSpPr>
        <p:spPr/>
        <p:txBody>
          <a:bodyPr/>
          <a:lstStyle/>
          <a:p>
            <a:r>
              <a:rPr lang="es-ES" dirty="0"/>
              <a:t>Definiciones</a:t>
            </a:r>
          </a:p>
        </p:txBody>
      </p:sp>
      <p:sp>
        <p:nvSpPr>
          <p:cNvPr id="3" name="Marcador de contenido 2">
            <a:extLst>
              <a:ext uri="{FF2B5EF4-FFF2-40B4-BE49-F238E27FC236}">
                <a16:creationId xmlns:a16="http://schemas.microsoft.com/office/drawing/2014/main" id="{997E7145-81F8-4F3F-A852-55566083EE5D}"/>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Decimos que </a:t>
            </a:r>
            <a:r>
              <a:rPr lang="es-ES" sz="1800" b="1" dirty="0">
                <a:effectLst/>
                <a:latin typeface="Arial" panose="020B0604020202020204" pitchFamily="34" charset="0"/>
                <a:ea typeface="Calibri" panose="020F0502020204030204" pitchFamily="34" charset="0"/>
                <a:cs typeface="Times New Roman" panose="02020603050405020304" pitchFamily="18" charset="0"/>
              </a:rPr>
              <a:t>dos grafos son iguales</a:t>
            </a:r>
            <a:r>
              <a:rPr lang="es-ES" sz="1800" dirty="0">
                <a:effectLst/>
                <a:latin typeface="Arial" panose="020B0604020202020204" pitchFamily="34" charset="0"/>
                <a:ea typeface="Calibri" panose="020F0502020204030204" pitchFamily="34" charset="0"/>
                <a:cs typeface="Times New Roman" panose="02020603050405020304" pitchFamily="18" charset="0"/>
              </a:rPr>
              <a:t> si son iguales sus conjuntos de vértices y aristas.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Ejercicio: ¿Son iguales estos grafos?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G1=({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b,c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G2=({</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c,b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 En ocasiones no tenemos dos grafos iguales, sino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isomorfos</a:t>
            </a:r>
            <a:r>
              <a:rPr lang="es-ES" sz="1800" dirty="0">
                <a:effectLst/>
                <a:latin typeface="Arial" panose="020B0604020202020204" pitchFamily="34" charset="0"/>
                <a:ea typeface="Calibri" panose="020F0502020204030204" pitchFamily="34" charset="0"/>
                <a:cs typeface="Times New Roman" panose="02020603050405020304" pitchFamily="18" charset="0"/>
              </a:rPr>
              <a:t>: intuitivamente diríamos que son “esencialmente iguales”.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Por ejemplo: </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a:effectLst/>
                <a:latin typeface="Arial" panose="020B0604020202020204" pitchFamily="34" charset="0"/>
                <a:ea typeface="Calibri" panose="020F0502020204030204" pitchFamily="34" charset="0"/>
                <a:cs typeface="Times New Roman" panose="02020603050405020304" pitchFamily="18" charset="0"/>
              </a:rPr>
              <a:t>FIGURA 7)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 </a:t>
            </a:r>
            <a:r>
              <a:rPr lang="es-ES" sz="900" dirty="0">
                <a:effectLst/>
                <a:latin typeface="Arial" panose="020B0604020202020204" pitchFamily="34" charset="0"/>
                <a:ea typeface="Calibri" panose="020F0502020204030204" pitchFamily="34" charset="0"/>
                <a:cs typeface="Times New Roman" panose="02020603050405020304" pitchFamily="18" charset="0"/>
              </a:rPr>
              <a:t>Figura 7</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a:extLst>
              <a:ext uri="{FF2B5EF4-FFF2-40B4-BE49-F238E27FC236}">
                <a16:creationId xmlns:a16="http://schemas.microsoft.com/office/drawing/2014/main" id="{2D3F2E6D-B6E3-45AF-9E8E-F9F0222C51DF}"/>
              </a:ext>
            </a:extLst>
          </p:cNvPr>
          <p:cNvPicPr/>
          <p:nvPr/>
        </p:nvPicPr>
        <p:blipFill>
          <a:blip r:embed="rId2">
            <a:extLst>
              <a:ext uri="{28A0092B-C50C-407E-A947-70E740481C1C}">
                <a14:useLocalDpi xmlns:a14="http://schemas.microsoft.com/office/drawing/2010/main" val="0"/>
              </a:ext>
            </a:extLst>
          </a:blip>
          <a:stretch>
            <a:fillRect/>
          </a:stretch>
        </p:blipFill>
        <p:spPr>
          <a:xfrm>
            <a:off x="2047875" y="4343400"/>
            <a:ext cx="5048250" cy="2069592"/>
          </a:xfrm>
          <a:prstGeom prst="rect">
            <a:avLst/>
          </a:prstGeom>
        </p:spPr>
      </p:pic>
    </p:spTree>
    <p:extLst>
      <p:ext uri="{BB962C8B-B14F-4D97-AF65-F5344CB8AC3E}">
        <p14:creationId xmlns:p14="http://schemas.microsoft.com/office/powerpoint/2010/main" val="27942792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A62329-680D-42D0-8408-147CE434B1EC}"/>
              </a:ext>
            </a:extLst>
          </p:cNvPr>
          <p:cNvSpPr>
            <a:spLocks noGrp="1"/>
          </p:cNvSpPr>
          <p:nvPr>
            <p:ph type="title"/>
          </p:nvPr>
        </p:nvSpPr>
        <p:spPr/>
        <p:txBody>
          <a:bodyPr/>
          <a:lstStyle/>
          <a:p>
            <a:r>
              <a:rPr lang="es-ES" dirty="0"/>
              <a:t>Grafos isomorfos</a:t>
            </a:r>
          </a:p>
        </p:txBody>
      </p:sp>
      <p:sp>
        <p:nvSpPr>
          <p:cNvPr id="3" name="Marcador de contenido 2">
            <a:extLst>
              <a:ext uri="{FF2B5EF4-FFF2-40B4-BE49-F238E27FC236}">
                <a16:creationId xmlns:a16="http://schemas.microsoft.com/office/drawing/2014/main" id="{A62207E0-CBFC-4D5B-BBA1-7A9E30721F76}"/>
              </a:ext>
            </a:extLst>
          </p:cNvPr>
          <p:cNvSpPr>
            <a:spLocks noGrp="1"/>
          </p:cNvSpPr>
          <p:nvPr>
            <p:ph idx="1"/>
          </p:nvPr>
        </p:nvSpPr>
        <p:spPr/>
        <p:txBody>
          <a:bodyPr/>
          <a:lstStyle/>
          <a:p>
            <a:pPr>
              <a:lnSpc>
                <a:spcPct val="107000"/>
              </a:lnSpc>
              <a:spcAft>
                <a:spcPts val="800"/>
              </a:spcAf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Definición: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Un </a:t>
            </a:r>
            <a:r>
              <a:rPr lang="es-ES" sz="1800" b="1" i="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isomorfismo entre grafos</a:t>
            </a:r>
            <a:r>
              <a:rPr lang="es-ES" sz="1800" i="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G1 y G2 es un a biyección</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 f: V1→V2 entre el conjunto de vértices de forma que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es una arista en G1 si y sólo si {f(a),f(b)} es una arista en G2.</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Dos grafos G1 y G2 son isomorfos si existe un isomorfismo entre ellos. En ese caso escribiremos </a:t>
            </a:r>
            <a:r>
              <a:rPr lang="es-ES" sz="18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G1</a:t>
            </a:r>
            <a:r>
              <a:rPr lang="es-ES" sz="1800" b="1" dirty="0">
                <a:solidFill>
                  <a:srgbClr val="00B050"/>
                </a:solidFill>
                <a:effectLst/>
                <a:latin typeface="Cambria Math" panose="02040503050406030204" pitchFamily="18" charset="0"/>
                <a:ea typeface="Times New Roman" panose="02020603050405020304" pitchFamily="18" charset="0"/>
                <a:cs typeface="Cambria Math" panose="02040503050406030204" pitchFamily="18" charset="0"/>
              </a:rPr>
              <a:t>≅</a:t>
            </a:r>
            <a:r>
              <a:rPr lang="es-ES" sz="1800" b="1" dirty="0">
                <a:solidFill>
                  <a:srgbClr val="00B050"/>
                </a:solidFill>
                <a:effectLst/>
                <a:latin typeface="Times New Roman" panose="02020603050405020304" pitchFamily="18" charset="0"/>
                <a:ea typeface="Times New Roman" panose="02020603050405020304" pitchFamily="18" charset="0"/>
                <a:cs typeface="Times New Roman" panose="02020603050405020304" pitchFamily="18" charset="0"/>
              </a:rPr>
              <a:t>G2.</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NOTA: Recuerda que en álgebra lineal hemos estudiado espacios vectoriales isomorfos e isomorfismos entre espacios vectoriales.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Podemos entender un isomorfismo como una función que </a:t>
            </a:r>
            <a:r>
              <a:rPr lang="es-ES" sz="1800" i="1" dirty="0">
                <a:effectLst/>
                <a:latin typeface="Arial" panose="020B0604020202020204" pitchFamily="34" charset="0"/>
                <a:ea typeface="Times New Roman" panose="02020603050405020304" pitchFamily="18" charset="0"/>
                <a:cs typeface="Times New Roman" panose="02020603050405020304" pitchFamily="18" charset="0"/>
              </a:rPr>
              <a:t>cambia el nombre de los vértices.</a:t>
            </a:r>
            <a:r>
              <a:rPr lang="es-ES" sz="1800" i="1" dirty="0">
                <a:latin typeface="Calibri" panose="020F0502020204030204" pitchFamily="34" charset="0"/>
                <a:ea typeface="Times New Roman" panose="02020603050405020304" pitchFamily="18" charset="0"/>
                <a:cs typeface="Times New Roman" panose="02020603050405020304" pitchFamily="18" charset="0"/>
              </a:rPr>
              <a:t>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Los vértices unidos por una arista en el primer grafo, también están unidos por una arista en el segundo.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043885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70FF13-E81F-45CE-8BF7-3FA86A28FD0D}"/>
              </a:ext>
            </a:extLst>
          </p:cNvPr>
          <p:cNvSpPr>
            <a:spLocks noGrp="1"/>
          </p:cNvSpPr>
          <p:nvPr>
            <p:ph type="title"/>
          </p:nvPr>
        </p:nvSpPr>
        <p:spPr/>
        <p:txBody>
          <a:bodyPr/>
          <a:lstStyle/>
          <a:p>
            <a:r>
              <a:rPr lang="es-ES" dirty="0"/>
              <a:t>Ejemplos</a:t>
            </a:r>
          </a:p>
        </p:txBody>
      </p:sp>
      <p:sp>
        <p:nvSpPr>
          <p:cNvPr id="3" name="Marcador de contenido 2">
            <a:extLst>
              <a:ext uri="{FF2B5EF4-FFF2-40B4-BE49-F238E27FC236}">
                <a16:creationId xmlns:a16="http://schemas.microsoft.com/office/drawing/2014/main" id="{BC53CD68-E88C-4AE5-9444-37CD10D9BD07}"/>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EJEMPLO 1: Veamos si son isomorfos los grafos </a:t>
            </a: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G1=(V1,E1)</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y  G2=(V2,E2)</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donde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V1={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V2={</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E2={{</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b,c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No, no son isomorfos.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4903662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CC65A6-4DA3-4931-B1DB-4FECD84BA8C6}"/>
              </a:ext>
            </a:extLst>
          </p:cNvPr>
          <p:cNvSpPr>
            <a:spLocks noGrp="1"/>
          </p:cNvSpPr>
          <p:nvPr>
            <p:ph type="title"/>
          </p:nvPr>
        </p:nvSpPr>
        <p:spPr/>
        <p:txBody>
          <a:bodyPr/>
          <a:lstStyle/>
          <a:p>
            <a:r>
              <a:rPr lang="es-ES" dirty="0"/>
              <a:t>Ejemplos</a:t>
            </a:r>
          </a:p>
        </p:txBody>
      </p:sp>
      <p:sp>
        <p:nvSpPr>
          <p:cNvPr id="3" name="Marcador de contenido 2">
            <a:extLst>
              <a:ext uri="{FF2B5EF4-FFF2-40B4-BE49-F238E27FC236}">
                <a16:creationId xmlns:a16="http://schemas.microsoft.com/office/drawing/2014/main" id="{B679AF8C-AE9B-4C19-B620-73B77A332E1E}"/>
              </a:ext>
            </a:extLst>
          </p:cNvPr>
          <p:cNvSpPr>
            <a:spLocks noGrp="1"/>
          </p:cNvSpPr>
          <p:nvPr>
            <p:ph idx="1"/>
          </p:nvPr>
        </p:nvSpPr>
        <p:spPr/>
        <p:txBody>
          <a:bodyPr>
            <a:normAutofit fontScale="85000" lnSpcReduction="10000"/>
          </a:bodyPr>
          <a:lstStyle/>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EJEMPLO 2: Veamos si son isomorfos los grafos </a:t>
            </a: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G1=(V1,E1)</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y  G2=(V2,E2)</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donde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V1={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V2={r, s, t, v},</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E2={{</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r,s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r,t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latin typeface="Arial" panose="020B0604020202020204" pitchFamily="34" charset="0"/>
                <a:ea typeface="Times New Roman" panose="02020603050405020304" pitchFamily="18" charset="0"/>
                <a:cs typeface="Times New Roman" panose="02020603050405020304" pitchFamily="18" charset="0"/>
              </a:rPr>
              <a:t>r,v</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t,v</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En este caso, sí, son isomorfos: Podemos construir una biyección de V1 en V2</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f(a)=r, f(b)=s, f(c)=t and f(d)=v. Con respecto a las aristas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 la arista  {</a:t>
            </a:r>
            <a:r>
              <a:rPr lang="es-ES" sz="1800" dirty="0" err="1">
                <a:effectLst/>
                <a:latin typeface="Arial" panose="020B0604020202020204" pitchFamily="34" charset="0"/>
                <a:ea typeface="Calibri" panose="020F0502020204030204" pitchFamily="34" charset="0"/>
                <a:cs typeface="Times New Roman" panose="02020603050405020304" pitchFamily="18" charset="0"/>
              </a:rPr>
              <a:t>a,b</a:t>
            </a:r>
            <a:r>
              <a:rPr lang="es-ES" sz="1800" dirty="0">
                <a:effectLst/>
                <a:latin typeface="Arial" panose="020B0604020202020204" pitchFamily="34" charset="0"/>
                <a:ea typeface="Calibri" panose="020F0502020204030204" pitchFamily="34" charset="0"/>
                <a:cs typeface="Times New Roman" panose="02020603050405020304" pitchFamily="18" charset="0"/>
              </a:rPr>
              <a:t>} in G1 corresponde con la arista  {f(a),f(b)}=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r,s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la arista  {</a:t>
            </a:r>
            <a:r>
              <a:rPr lang="es-ES" sz="1800" dirty="0" err="1">
                <a:effectLst/>
                <a:latin typeface="Arial" panose="020B0604020202020204" pitchFamily="34" charset="0"/>
                <a:ea typeface="Calibri" panose="020F0502020204030204" pitchFamily="34" charset="0"/>
                <a:cs typeface="Times New Roman" panose="02020603050405020304" pitchFamily="18" charset="0"/>
              </a:rPr>
              <a:t>a,c</a:t>
            </a:r>
            <a:r>
              <a:rPr lang="es-ES" sz="1800" dirty="0">
                <a:effectLst/>
                <a:latin typeface="Arial" panose="020B0604020202020204" pitchFamily="34" charset="0"/>
                <a:ea typeface="Calibri" panose="020F0502020204030204" pitchFamily="34" charset="0"/>
                <a:cs typeface="Times New Roman" panose="02020603050405020304" pitchFamily="18" charset="0"/>
              </a:rPr>
              <a:t>} in G1 corresponde con la arista  {f(a),f(c)}=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r,t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la arista  {</a:t>
            </a:r>
            <a:r>
              <a:rPr lang="es-ES" sz="1800" dirty="0" err="1">
                <a:effectLst/>
                <a:latin typeface="Arial" panose="020B0604020202020204" pitchFamily="34" charset="0"/>
                <a:ea typeface="Calibri" panose="020F0502020204030204" pitchFamily="34" charset="0"/>
                <a:cs typeface="Times New Roman" panose="02020603050405020304" pitchFamily="18" charset="0"/>
              </a:rPr>
              <a:t>a,d</a:t>
            </a:r>
            <a:r>
              <a:rPr lang="es-ES" sz="1800" dirty="0">
                <a:effectLst/>
                <a:latin typeface="Arial" panose="020B0604020202020204" pitchFamily="34" charset="0"/>
                <a:ea typeface="Calibri" panose="020F0502020204030204" pitchFamily="34" charset="0"/>
                <a:cs typeface="Times New Roman" panose="02020603050405020304" pitchFamily="18" charset="0"/>
              </a:rPr>
              <a:t>} in G1 corresponde con la arista  {f(a),f(d)}=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r,v</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la arista  {</a:t>
            </a:r>
            <a:r>
              <a:rPr lang="es-ES" sz="1800" dirty="0" err="1">
                <a:effectLst/>
                <a:latin typeface="Arial" panose="020B0604020202020204" pitchFamily="34" charset="0"/>
                <a:ea typeface="Calibri" panose="020F0502020204030204" pitchFamily="34" charset="0"/>
                <a:cs typeface="Times New Roman" panose="02020603050405020304" pitchFamily="18" charset="0"/>
              </a:rPr>
              <a:t>c,d</a:t>
            </a:r>
            <a:r>
              <a:rPr lang="es-ES" sz="1800" dirty="0">
                <a:effectLst/>
                <a:latin typeface="Arial" panose="020B0604020202020204" pitchFamily="34" charset="0"/>
                <a:ea typeface="Calibri" panose="020F0502020204030204" pitchFamily="34" charset="0"/>
                <a:cs typeface="Times New Roman" panose="02020603050405020304" pitchFamily="18" charset="0"/>
              </a:rPr>
              <a:t>} in G1 corresponde con la arista  {f(c),f(d)}=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t,v</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963500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5C4F81-669C-455C-8151-9D07CAF779DF}"/>
              </a:ext>
            </a:extLst>
          </p:cNvPr>
          <p:cNvSpPr>
            <a:spLocks noGrp="1"/>
          </p:cNvSpPr>
          <p:nvPr>
            <p:ph type="title"/>
          </p:nvPr>
        </p:nvSpPr>
        <p:spPr/>
        <p:txBody>
          <a:bodyPr/>
          <a:lstStyle/>
          <a:p>
            <a:r>
              <a:rPr lang="es-ES" dirty="0"/>
              <a:t>Clases de isomorfismos</a:t>
            </a:r>
          </a:p>
        </p:txBody>
      </p:sp>
      <p:sp>
        <p:nvSpPr>
          <p:cNvPr id="3" name="Marcador de contenido 2">
            <a:extLst>
              <a:ext uri="{FF2B5EF4-FFF2-40B4-BE49-F238E27FC236}">
                <a16:creationId xmlns:a16="http://schemas.microsoft.com/office/drawing/2014/main" id="{D6D38F65-71F5-4C22-9B4E-BAE9F4CA1ED6}"/>
              </a:ext>
            </a:extLst>
          </p:cNvPr>
          <p:cNvSpPr>
            <a:spLocks noGrp="1"/>
          </p:cNvSpPr>
          <p:nvPr>
            <p:ph idx="1"/>
          </p:nvPr>
        </p:nvSpPr>
        <p:spPr/>
        <p:txBody>
          <a:bodyPr/>
          <a:lstStyle/>
          <a:p>
            <a:pPr>
              <a:lnSpc>
                <a:spcPct val="107000"/>
              </a:lnSpc>
              <a:spcAft>
                <a:spcPts val="800"/>
              </a:spcAft>
            </a:pP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EJERCICIO:</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Determina si son isomorfos los grafos </a:t>
            </a: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G1=(V1,E1)</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a:effectLst/>
                <a:latin typeface="Times New Roman" panose="02020603050405020304" pitchFamily="18" charset="0"/>
                <a:ea typeface="Times New Roman" panose="02020603050405020304" pitchFamily="18" charset="0"/>
                <a:cs typeface="Times New Roman" panose="02020603050405020304" pitchFamily="18" charset="0"/>
              </a:rPr>
              <a:t>y  G2=(V2,E2)</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donde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V1={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E1={{</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V2={</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E2={{</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a,b</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a,c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b,c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c,d</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p>
          <a:p>
            <a:pPr>
              <a:lnSpc>
                <a:spcPct val="107000"/>
              </a:lnSpc>
              <a:spcAft>
                <a:spcPts val="800"/>
              </a:spcAft>
            </a:pPr>
            <a:endParaRPr lang="es-ES" sz="1800" dirty="0">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Haber definido la noción de isomorfismo de grafos nos permite “hablar” de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clases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de isomorfismos de grafos: en ocasiones hablaremos de un grafo, o de su clase, para referirnos a todos los que son isomorfos a él.</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51539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E08324-7627-4F0F-A104-D123A588C59A}"/>
              </a:ext>
            </a:extLst>
          </p:cNvPr>
          <p:cNvSpPr>
            <a:spLocks noGrp="1"/>
          </p:cNvSpPr>
          <p:nvPr>
            <p:ph type="title"/>
          </p:nvPr>
        </p:nvSpPr>
        <p:spPr/>
        <p:txBody>
          <a:bodyPr/>
          <a:lstStyle/>
          <a:p>
            <a:r>
              <a:rPr lang="es-ES" sz="1800" b="1" dirty="0">
                <a:effectLst/>
                <a:latin typeface="Arial" panose="020B0604020202020204" pitchFamily="34" charset="0"/>
                <a:ea typeface="Calibri" panose="020F0502020204030204" pitchFamily="34" charset="0"/>
                <a:cs typeface="Times New Roman" panose="02020603050405020304" pitchFamily="18" charset="0"/>
              </a:rPr>
              <a:t>SUBGRAFOS. Definición</a:t>
            </a:r>
            <a:br>
              <a:rPr lang="es-ES" sz="18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
        <p:nvSpPr>
          <p:cNvPr id="3" name="Marcador de contenido 2">
            <a:extLst>
              <a:ext uri="{FF2B5EF4-FFF2-40B4-BE49-F238E27FC236}">
                <a16:creationId xmlns:a16="http://schemas.microsoft.com/office/drawing/2014/main" id="{284D612F-1C3F-4EA0-BFC2-545E23DF9F3B}"/>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Decimos que G′=(V′,E′) es un  </a:t>
            </a:r>
            <a:r>
              <a:rPr lang="es-ES" sz="1800" i="1" dirty="0">
                <a:effectLst/>
                <a:latin typeface="Arial" panose="020B0604020202020204" pitchFamily="34" charset="0"/>
                <a:ea typeface="Times New Roman" panose="02020603050405020304" pitchFamily="18" charset="0"/>
                <a:cs typeface="Times New Roman" panose="02020603050405020304" pitchFamily="18" charset="0"/>
              </a:rPr>
              <a:t>subgrafo de</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G=(V,E), y escribimos G′</a:t>
            </a:r>
            <a:r>
              <a:rPr lang="es-E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G, si V′</a:t>
            </a:r>
            <a:r>
              <a:rPr lang="es-E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V y E′</a:t>
            </a:r>
            <a:r>
              <a:rPr lang="es-E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Decimos que  G′=(V′,E′) es un </a:t>
            </a:r>
            <a:r>
              <a:rPr lang="es-ES" sz="1800" i="1" dirty="0">
                <a:effectLst/>
                <a:latin typeface="Arial" panose="020B0604020202020204" pitchFamily="34" charset="0"/>
                <a:ea typeface="Times New Roman" panose="02020603050405020304" pitchFamily="18" charset="0"/>
                <a:cs typeface="Times New Roman" panose="02020603050405020304" pitchFamily="18" charset="0"/>
              </a:rPr>
              <a:t>subgrafo inducido</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de G=(V,E) si V′</a:t>
            </a:r>
            <a:r>
              <a:rPr lang="es-E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V y cada arista en E cuyos vértices están en V′ es también una arista en 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Observa que cada </a:t>
            </a:r>
            <a:r>
              <a:rPr lang="es-ES" sz="1800" i="1" dirty="0">
                <a:effectLst/>
                <a:latin typeface="Arial" panose="020B0604020202020204" pitchFamily="34" charset="0"/>
                <a:ea typeface="Times New Roman" panose="02020603050405020304" pitchFamily="18" charset="0"/>
                <a:cs typeface="Times New Roman" panose="02020603050405020304" pitchFamily="18" charset="0"/>
              </a:rPr>
              <a:t>subgrafo inducido es también un subgrafo, pero la recíproca no es cierta</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Dado un grafo G=(V,E) , </a:t>
            </a:r>
            <a:r>
              <a:rPr lang="es-ES"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podemos pensar un subgrafo como el resultado de borrar algunos vértices y aristas</a:t>
            </a:r>
            <a:r>
              <a:rPr lang="es-ES" sz="1800" i="1"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 del grafo </a:t>
            </a:r>
            <a:r>
              <a:rPr lang="es-ES" sz="18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G=(V,E). </a:t>
            </a:r>
            <a:r>
              <a:rPr lang="es-ES" sz="1800"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Para que el grafo sea inducido podemos borrar vértices, pero solamente podemos borrar las aristas que incluían los vértices borrados.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Por ejemplo, tenemos un grafo a la izquierda y un subgrafo inducido a la derecha, en el que se ha “borrado” solamente el vértice F y las aristas EF, DF </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a:effectLst/>
                <a:latin typeface="Arial" panose="020B0604020202020204" pitchFamily="34" charset="0"/>
                <a:ea typeface="Calibri" panose="020F0502020204030204" pitchFamily="34" charset="0"/>
                <a:cs typeface="Times New Roman" panose="02020603050405020304" pitchFamily="18" charset="0"/>
              </a:rPr>
              <a:t>FIGURA 8)</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4286096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80D144-542F-47FF-BDB4-1814ADB23D57}"/>
              </a:ext>
            </a:extLst>
          </p:cNvPr>
          <p:cNvSpPr>
            <a:spLocks noGrp="1"/>
          </p:cNvSpPr>
          <p:nvPr>
            <p:ph type="title"/>
          </p:nvPr>
        </p:nvSpPr>
        <p:spPr/>
        <p:txBody>
          <a:bodyPr/>
          <a:lstStyle/>
          <a:p>
            <a:r>
              <a:rPr lang="es-ES" dirty="0"/>
              <a:t>Subgrafo inducido</a:t>
            </a:r>
          </a:p>
        </p:txBody>
      </p:sp>
      <p:pic>
        <p:nvPicPr>
          <p:cNvPr id="4" name="Marcador de contenido 3" descr="Resultado de imagen de induced subgraph">
            <a:extLst>
              <a:ext uri="{FF2B5EF4-FFF2-40B4-BE49-F238E27FC236}">
                <a16:creationId xmlns:a16="http://schemas.microsoft.com/office/drawing/2014/main" id="{328B24CD-E83A-49FE-A1CA-AFED2759F7FA}"/>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09800" y="2438400"/>
            <a:ext cx="2959078" cy="2133600"/>
          </a:xfrm>
          <a:prstGeom prst="rect">
            <a:avLst/>
          </a:prstGeom>
          <a:noFill/>
          <a:ln>
            <a:noFill/>
          </a:ln>
        </p:spPr>
      </p:pic>
    </p:spTree>
    <p:extLst>
      <p:ext uri="{BB962C8B-B14F-4D97-AF65-F5344CB8AC3E}">
        <p14:creationId xmlns:p14="http://schemas.microsoft.com/office/powerpoint/2010/main" val="19109466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9D4E1C-2DEB-455A-9B7D-46B78FF0E5EF}"/>
              </a:ext>
            </a:extLst>
          </p:cNvPr>
          <p:cNvSpPr>
            <a:spLocks noGrp="1"/>
          </p:cNvSpPr>
          <p:nvPr>
            <p:ph type="title"/>
          </p:nvPr>
        </p:nvSpPr>
        <p:spPr/>
        <p:txBody>
          <a:bodyPr/>
          <a:lstStyle/>
          <a:p>
            <a:r>
              <a:rPr lang="es-ES" sz="1800" dirty="0">
                <a:effectLst/>
                <a:latin typeface="Arial" panose="020B0604020202020204" pitchFamily="34" charset="0"/>
                <a:ea typeface="Times New Roman" panose="02020603050405020304" pitchFamily="18" charset="0"/>
                <a:cs typeface="Times New Roman" panose="02020603050405020304" pitchFamily="18" charset="0"/>
              </a:rPr>
              <a:t>Otro ejemplo de subgrafo inducido   </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a:effectLst/>
                <a:latin typeface="Arial" panose="020B0604020202020204" pitchFamily="34" charset="0"/>
                <a:ea typeface="Calibri" panose="020F0502020204030204" pitchFamily="34" charset="0"/>
                <a:cs typeface="Times New Roman" panose="02020603050405020304" pitchFamily="18" charset="0"/>
              </a:rPr>
              <a:t>FIGURA 9)</a:t>
            </a:r>
            <a:br>
              <a:rPr lang="es-ES" sz="18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
        <p:nvSpPr>
          <p:cNvPr id="3" name="Marcador de contenido 2">
            <a:extLst>
              <a:ext uri="{FF2B5EF4-FFF2-40B4-BE49-F238E27FC236}">
                <a16:creationId xmlns:a16="http://schemas.microsoft.com/office/drawing/2014/main" id="{323C6B33-8170-4346-86E2-6CA7C51FB91B}"/>
              </a:ext>
            </a:extLst>
          </p:cNvPr>
          <p:cNvSpPr>
            <a:spLocks noGrp="1"/>
          </p:cNvSpPr>
          <p:nvPr>
            <p:ph idx="1"/>
          </p:nvPr>
        </p:nvSpPr>
        <p:spPr/>
        <p:txBody>
          <a:bodyPr/>
          <a:lstStyle/>
          <a:p>
            <a:r>
              <a:rPr lang="es-ES" sz="1800" dirty="0">
                <a:effectLst/>
                <a:latin typeface="Arial" panose="020B0604020202020204" pitchFamily="34" charset="0"/>
                <a:ea typeface="Times New Roman" panose="02020603050405020304" pitchFamily="18" charset="0"/>
                <a:cs typeface="Times New Roman" panose="02020603050405020304" pitchFamily="18" charset="0"/>
              </a:rPr>
              <a:t>Dos ejemplos, a la izquierda de grafo y a la derecha subgrafo inducido.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descr="C:\Users\Elvira\AppData\Local\Microsoft\Windows\INetCache\Content.MSO\AFF7F120.tmp">
            <a:extLst>
              <a:ext uri="{FF2B5EF4-FFF2-40B4-BE49-F238E27FC236}">
                <a16:creationId xmlns:a16="http://schemas.microsoft.com/office/drawing/2014/main" id="{93884900-1C8F-41FC-B569-314734AB701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086100" y="2662237"/>
            <a:ext cx="2971800" cy="1533525"/>
          </a:xfrm>
          <a:prstGeom prst="rect">
            <a:avLst/>
          </a:prstGeom>
          <a:noFill/>
          <a:ln>
            <a:noFill/>
          </a:ln>
        </p:spPr>
      </p:pic>
    </p:spTree>
    <p:extLst>
      <p:ext uri="{BB962C8B-B14F-4D97-AF65-F5344CB8AC3E}">
        <p14:creationId xmlns:p14="http://schemas.microsoft.com/office/powerpoint/2010/main" val="2822521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E1DFE9-61A2-4985-BFBE-282D9E8807BD}"/>
              </a:ext>
            </a:extLst>
          </p:cNvPr>
          <p:cNvSpPr>
            <a:spLocks noGrp="1"/>
          </p:cNvSpPr>
          <p:nvPr>
            <p:ph type="title"/>
          </p:nvPr>
        </p:nvSpPr>
        <p:spPr/>
        <p:txBody>
          <a:bodyPr/>
          <a:lstStyle/>
          <a:p>
            <a:r>
              <a:rPr lang="es-ES" dirty="0"/>
              <a:t>Introducción</a:t>
            </a:r>
          </a:p>
        </p:txBody>
      </p:sp>
      <p:sp>
        <p:nvSpPr>
          <p:cNvPr id="3" name="Marcador de contenido 2">
            <a:extLst>
              <a:ext uri="{FF2B5EF4-FFF2-40B4-BE49-F238E27FC236}">
                <a16:creationId xmlns:a16="http://schemas.microsoft.com/office/drawing/2014/main" id="{EC0B2308-BBA9-4478-A64A-CCE3562502A9}"/>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En tiempos de matemático Leonhard Euler en la ciudad de Königsberg en Prusia había un río que tenía dos islas conectadas con las orillas por 7 puentes.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Euler (1707-1783) fue un matemático y físico que nació en Basilea y vivió en Rusia y Berlín gran parte de su vida. Hizo grandes descubrimientos en muchas áreas de matemáticas, física y astronomía. En particular, en la teoría de grafos que vamos a estudiar.</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r>
              <a:rPr lang="es-ES" sz="1800" dirty="0">
                <a:effectLst/>
                <a:latin typeface="Arial" panose="020B0604020202020204" pitchFamily="34" charset="0"/>
                <a:ea typeface="Calibri" panose="020F0502020204030204" pitchFamily="34" charset="0"/>
                <a:cs typeface="Times New Roman" panose="02020603050405020304" pitchFamily="18" charset="0"/>
              </a:rPr>
              <a:t>En 1736 Euler resolvió el problema conocido como problema de los puentes de Königsberg.  El problema que se planteaba era: </a:t>
            </a:r>
            <a:r>
              <a:rPr lang="es-ES" sz="1800" b="1" dirty="0">
                <a:effectLst/>
                <a:latin typeface="Arial" panose="020B0604020202020204" pitchFamily="34" charset="0"/>
                <a:ea typeface="Calibri" panose="020F0502020204030204" pitchFamily="34" charset="0"/>
                <a:cs typeface="Times New Roman" panose="02020603050405020304" pitchFamily="18" charset="0"/>
              </a:rPr>
              <a:t>decidir si es posible encontrar un camino que cruce todos los puentes una única vez y que finalice llegando al punto de partida.</a:t>
            </a:r>
            <a:r>
              <a:rPr lang="es-ES" sz="1800" dirty="0">
                <a:effectLst/>
                <a:latin typeface="Arial" panose="020B0604020202020204" pitchFamily="34" charset="0"/>
                <a:ea typeface="Calibri" panose="020F0502020204030204" pitchFamily="34" charset="0"/>
                <a:cs typeface="Times New Roman" panose="02020603050405020304" pitchFamily="18" charset="0"/>
              </a:rPr>
              <a:t> Euler logró demostrar matemáticamente que no existe tal camino.</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226509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C83C24-538B-459E-A7C8-FC18A07F9636}"/>
              </a:ext>
            </a:extLst>
          </p:cNvPr>
          <p:cNvSpPr>
            <a:spLocks noGrp="1"/>
          </p:cNvSpPr>
          <p:nvPr>
            <p:ph type="title"/>
          </p:nvPr>
        </p:nvSpPr>
        <p:spPr/>
        <p:txBody>
          <a:bodyPr/>
          <a:lstStyle/>
          <a:p>
            <a:r>
              <a:rPr lang="es-ES" dirty="0"/>
              <a:t>Subgrafo inducido</a:t>
            </a:r>
          </a:p>
        </p:txBody>
      </p:sp>
      <p:sp>
        <p:nvSpPr>
          <p:cNvPr id="3" name="Marcador de contenido 2">
            <a:extLst>
              <a:ext uri="{FF2B5EF4-FFF2-40B4-BE49-F238E27FC236}">
                <a16:creationId xmlns:a16="http://schemas.microsoft.com/office/drawing/2014/main" id="{788D819F-7607-4B7E-8538-21673368F8FB}"/>
              </a:ext>
            </a:extLst>
          </p:cNvPr>
          <p:cNvSpPr>
            <a:spLocks noGrp="1"/>
          </p:cNvSpPr>
          <p:nvPr>
            <p:ph idx="1"/>
          </p:nvPr>
        </p:nvSpPr>
        <p:spPr/>
        <p:txBody>
          <a:bodyPr/>
          <a:lstStyle/>
          <a:p>
            <a:r>
              <a:rPr lang="es-ES" sz="1800" dirty="0">
                <a:effectLst/>
                <a:latin typeface="Arial" panose="020B0604020202020204" pitchFamily="34" charset="0"/>
                <a:ea typeface="Times New Roman" panose="02020603050405020304" pitchFamily="18" charset="0"/>
                <a:cs typeface="Times New Roman" panose="02020603050405020304" pitchFamily="18" charset="0"/>
              </a:rPr>
              <a:t>EJERCICIO: Determina si (b) es un subgrafo de (a) y si es un subgrafo inducido.</a:t>
            </a:r>
          </a:p>
          <a:p>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a:extLst>
              <a:ext uri="{FF2B5EF4-FFF2-40B4-BE49-F238E27FC236}">
                <a16:creationId xmlns:a16="http://schemas.microsoft.com/office/drawing/2014/main" id="{FADA4970-78C7-4BC8-BEE5-5E0EF5B1658B}"/>
              </a:ext>
            </a:extLst>
          </p:cNvPr>
          <p:cNvPicPr/>
          <p:nvPr/>
        </p:nvPicPr>
        <p:blipFill>
          <a:blip r:embed="rId2">
            <a:extLst>
              <a:ext uri="{28A0092B-C50C-407E-A947-70E740481C1C}">
                <a14:useLocalDpi xmlns:a14="http://schemas.microsoft.com/office/drawing/2010/main" val="0"/>
              </a:ext>
            </a:extLst>
          </a:blip>
          <a:stretch>
            <a:fillRect/>
          </a:stretch>
        </p:blipFill>
        <p:spPr>
          <a:xfrm>
            <a:off x="1871980" y="2453957"/>
            <a:ext cx="5400040" cy="1950085"/>
          </a:xfrm>
          <a:prstGeom prst="rect">
            <a:avLst/>
          </a:prstGeom>
        </p:spPr>
      </p:pic>
    </p:spTree>
    <p:extLst>
      <p:ext uri="{BB962C8B-B14F-4D97-AF65-F5344CB8AC3E}">
        <p14:creationId xmlns:p14="http://schemas.microsoft.com/office/powerpoint/2010/main" val="39956390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670FB4-A60A-4E18-9000-D7DADB22B5DF}"/>
              </a:ext>
            </a:extLst>
          </p:cNvPr>
          <p:cNvSpPr>
            <a:spLocks noGrp="1"/>
          </p:cNvSpPr>
          <p:nvPr>
            <p:ph type="title"/>
          </p:nvPr>
        </p:nvSpPr>
        <p:spPr/>
        <p:txBody>
          <a:bodyPr/>
          <a:lstStyle/>
          <a:p>
            <a:r>
              <a:rPr lang="es-ES" dirty="0"/>
              <a:t>Terminología</a:t>
            </a:r>
          </a:p>
        </p:txBody>
      </p:sp>
      <p:sp>
        <p:nvSpPr>
          <p:cNvPr id="3" name="Marcador de contenido 2">
            <a:extLst>
              <a:ext uri="{FF2B5EF4-FFF2-40B4-BE49-F238E27FC236}">
                <a16:creationId xmlns:a16="http://schemas.microsoft.com/office/drawing/2014/main" id="{362BBF97-D14F-481F-A433-F5842D023DFC}"/>
              </a:ext>
            </a:extLst>
          </p:cNvPr>
          <p:cNvSpPr>
            <a:spLocks noGrp="1"/>
          </p:cNvSpPr>
          <p:nvPr>
            <p:ph idx="1"/>
          </p:nvPr>
        </p:nvSpPr>
        <p:spPr/>
        <p:txBody>
          <a:bodyPr/>
          <a:lstStyle/>
          <a:p>
            <a:r>
              <a:rPr lang="es-ES" sz="1800" dirty="0">
                <a:effectLst/>
                <a:latin typeface="Arial" panose="020B0604020202020204" pitchFamily="34" charset="0"/>
                <a:ea typeface="Times New Roman" panose="02020603050405020304" pitchFamily="18" charset="0"/>
                <a:cs typeface="Times New Roman" panose="02020603050405020304" pitchFamily="18" charset="0"/>
              </a:rPr>
              <a:t>Observa que con nuestra definición de grafo, un grafo tiene la propiedad de que dos de sus vértices están conectados solamente una vez y ningún vértice está conectado a sí mismo. En algunos libros verás que a este tipo de grafos lo llaman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grafo simple</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4365260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B7B7BD-D0D1-4E85-89B3-E812DDF4EADD}"/>
              </a:ext>
            </a:extLst>
          </p:cNvPr>
          <p:cNvSpPr>
            <a:spLocks noGrp="1"/>
          </p:cNvSpPr>
          <p:nvPr>
            <p:ph type="title"/>
          </p:nvPr>
        </p:nvSpPr>
        <p:spPr/>
        <p:txBody>
          <a:bodyPr/>
          <a:lstStyle/>
          <a:p>
            <a:r>
              <a:rPr lang="es-ES" dirty="0" err="1"/>
              <a:t>Multigrafos</a:t>
            </a:r>
            <a:r>
              <a:rPr lang="es-ES" dirty="0"/>
              <a:t> (</a:t>
            </a:r>
            <a:r>
              <a:rPr lang="es-ES" dirty="0" err="1"/>
              <a:t>pseudografos</a:t>
            </a:r>
            <a:r>
              <a:rPr lang="es-ES" dirty="0"/>
              <a:t>)</a:t>
            </a:r>
          </a:p>
        </p:txBody>
      </p:sp>
      <p:sp>
        <p:nvSpPr>
          <p:cNvPr id="3" name="Marcador de contenido 2">
            <a:extLst>
              <a:ext uri="{FF2B5EF4-FFF2-40B4-BE49-F238E27FC236}">
                <a16:creationId xmlns:a16="http://schemas.microsoft.com/office/drawing/2014/main" id="{1A18D568-EF0A-476B-97F6-77B55618396F}"/>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Un </a:t>
            </a:r>
            <a:r>
              <a:rPr lang="es-ES" sz="1800" b="1" dirty="0" err="1">
                <a:effectLst/>
                <a:latin typeface="Arial" panose="020B0604020202020204" pitchFamily="34" charset="0"/>
                <a:ea typeface="Calibri" panose="020F0502020204030204" pitchFamily="34" charset="0"/>
                <a:cs typeface="Times New Roman" panose="02020603050405020304" pitchFamily="18" charset="0"/>
              </a:rPr>
              <a:t>multigrafo</a:t>
            </a:r>
            <a:r>
              <a:rPr lang="es-ES" sz="1800" dirty="0">
                <a:effectLst/>
                <a:latin typeface="Arial" panose="020B0604020202020204" pitchFamily="34" charset="0"/>
                <a:ea typeface="Calibri" panose="020F0502020204030204" pitchFamily="34" charset="0"/>
                <a:cs typeface="Times New Roman" panose="02020603050405020304" pitchFamily="18" charset="0"/>
              </a:rPr>
              <a:t> (o </a:t>
            </a:r>
            <a:r>
              <a:rPr lang="es-ES" sz="1800" dirty="0" err="1">
                <a:effectLst/>
                <a:latin typeface="Arial" panose="020B0604020202020204" pitchFamily="34" charset="0"/>
                <a:ea typeface="Calibri" panose="020F0502020204030204" pitchFamily="34" charset="0"/>
                <a:cs typeface="Times New Roman" panose="02020603050405020304" pitchFamily="18" charset="0"/>
              </a:rPr>
              <a:t>pseudografo</a:t>
            </a:r>
            <a:r>
              <a:rPr lang="es-ES" sz="1800" dirty="0">
                <a:effectLst/>
                <a:latin typeface="Arial" panose="020B0604020202020204" pitchFamily="34" charset="0"/>
                <a:ea typeface="Calibri" panose="020F0502020204030204" pitchFamily="34" charset="0"/>
                <a:cs typeface="Times New Roman" panose="02020603050405020304" pitchFamily="18" charset="0"/>
              </a:rPr>
              <a:t>) es un grafo que puede tener aristas múltiples; es decir, aristas que relacionan los mismos vértices. De esta forma, dos vértices pueden estar conectados por más de una arista. Formalmente, un </a:t>
            </a:r>
            <a:r>
              <a:rPr lang="es-ES" sz="1800" b="1" dirty="0" err="1">
                <a:effectLst/>
                <a:latin typeface="Arial" panose="020B0604020202020204" pitchFamily="34" charset="0"/>
                <a:ea typeface="Calibri" panose="020F0502020204030204" pitchFamily="34" charset="0"/>
                <a:cs typeface="Times New Roman" panose="02020603050405020304" pitchFamily="18" charset="0"/>
              </a:rPr>
              <a:t>multigrafo</a:t>
            </a:r>
            <a:r>
              <a:rPr lang="es-ES" sz="1800" dirty="0">
                <a:effectLst/>
                <a:latin typeface="Arial" panose="020B0604020202020204" pitchFamily="34" charset="0"/>
                <a:ea typeface="Calibri" panose="020F0502020204030204" pitchFamily="34" charset="0"/>
                <a:cs typeface="Times New Roman" panose="02020603050405020304" pitchFamily="18" charset="0"/>
              </a:rPr>
              <a:t> G es un par G:=(V, E) donde: V es un conjunto de vértices.</a:t>
            </a:r>
            <a:r>
              <a:rPr lang="es-ES" sz="1800" dirty="0">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Arial" panose="020B0604020202020204" pitchFamily="34" charset="0"/>
                <a:ea typeface="Calibri" panose="020F0502020204030204" pitchFamily="34" charset="0"/>
                <a:cs typeface="Times New Roman" panose="02020603050405020304" pitchFamily="18" charset="0"/>
              </a:rPr>
              <a:t>(</a:t>
            </a:r>
            <a:r>
              <a:rPr lang="es-ES" sz="1800" dirty="0">
                <a:latin typeface="Arial" panose="020B0604020202020204" pitchFamily="34" charset="0"/>
                <a:ea typeface="Calibri" panose="020F0502020204030204" pitchFamily="34" charset="0"/>
                <a:cs typeface="Times New Roman" panose="02020603050405020304" pitchFamily="18" charset="0"/>
              </a:rPr>
              <a:t>N</a:t>
            </a:r>
            <a:r>
              <a:rPr lang="es-ES" sz="1800" dirty="0">
                <a:effectLst/>
                <a:latin typeface="Arial" panose="020B0604020202020204" pitchFamily="34" charset="0"/>
                <a:ea typeface="Calibri" panose="020F0502020204030204" pitchFamily="34" charset="0"/>
                <a:cs typeface="Times New Roman" panose="02020603050405020304" pitchFamily="18" charset="0"/>
              </a:rPr>
              <a:t>omenclatura: relacionamos con la noción de multiconjunto, que es un conjunto que permite incluir un elemento múltiples veces)</a:t>
            </a:r>
          </a:p>
          <a:p>
            <a:pPr>
              <a:lnSpc>
                <a:spcPct val="107000"/>
              </a:lnSpc>
              <a:spcAft>
                <a:spcPts val="800"/>
              </a:spcAft>
            </a:pPr>
            <a:r>
              <a:rPr lang="es-ES" sz="1800" dirty="0">
                <a:latin typeface="Arial" panose="020B0604020202020204" pitchFamily="34" charset="0"/>
                <a:ea typeface="Calibri" panose="020F0502020204030204" pitchFamily="34" charset="0"/>
                <a:cs typeface="Times New Roman" panose="02020603050405020304" pitchFamily="18" charset="0"/>
              </a:rPr>
              <a:t>Figura 11</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a:p>
            <a:endParaRPr lang="es-ES" dirty="0"/>
          </a:p>
        </p:txBody>
      </p:sp>
      <p:pic>
        <p:nvPicPr>
          <p:cNvPr id="7" name="Imagen 6" descr="C:\Users\Elvira\AppData\Local\Microsoft\Windows\INetCache\Content.MSO\44BE406C.tmp">
            <a:hlinkClick r:id="rId2"/>
            <a:extLst>
              <a:ext uri="{FF2B5EF4-FFF2-40B4-BE49-F238E27FC236}">
                <a16:creationId xmlns:a16="http://schemas.microsoft.com/office/drawing/2014/main" id="{D6982610-C257-49FC-9F08-6EA4F7982BD9}"/>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733800" y="3962400"/>
            <a:ext cx="3457575" cy="1842135"/>
          </a:xfrm>
          <a:prstGeom prst="rect">
            <a:avLst/>
          </a:prstGeom>
          <a:noFill/>
          <a:ln>
            <a:noFill/>
          </a:ln>
        </p:spPr>
      </p:pic>
    </p:spTree>
    <p:extLst>
      <p:ext uri="{BB962C8B-B14F-4D97-AF65-F5344CB8AC3E}">
        <p14:creationId xmlns:p14="http://schemas.microsoft.com/office/powerpoint/2010/main" val="3354055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B8D1AF-3F2B-4406-AFEB-297BBA36F098}"/>
              </a:ext>
            </a:extLst>
          </p:cNvPr>
          <p:cNvSpPr>
            <a:spLocks noGrp="1"/>
          </p:cNvSpPr>
          <p:nvPr>
            <p:ph type="title"/>
          </p:nvPr>
        </p:nvSpPr>
        <p:spPr/>
        <p:txBody>
          <a:bodyPr>
            <a:normAutofit fontScale="90000"/>
          </a:bodyPr>
          <a:lstStyle/>
          <a:p>
            <a:r>
              <a:rPr lang="es-ES" sz="5400" dirty="0">
                <a:effectLst/>
                <a:latin typeface="Arial" panose="020B0604020202020204" pitchFamily="34" charset="0"/>
                <a:ea typeface="Times New Roman" panose="02020603050405020304" pitchFamily="18" charset="0"/>
                <a:cs typeface="Times New Roman" panose="02020603050405020304" pitchFamily="18" charset="0"/>
              </a:rPr>
              <a:t>GRAFOS CONEXOS</a:t>
            </a:r>
            <a:br>
              <a:rPr lang="es-ES" sz="54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
        <p:nvSpPr>
          <p:cNvPr id="3" name="Marcador de contenido 2">
            <a:extLst>
              <a:ext uri="{FF2B5EF4-FFF2-40B4-BE49-F238E27FC236}">
                <a16:creationId xmlns:a16="http://schemas.microsoft.com/office/drawing/2014/main" id="{60EC9A56-6213-4FB3-81BF-0C0EB493A93F}"/>
              </a:ext>
            </a:extLst>
          </p:cNvPr>
          <p:cNvSpPr>
            <a:spLocks noGrp="1"/>
          </p:cNvSpPr>
          <p:nvPr>
            <p:ph idx="1"/>
          </p:nvPr>
        </p:nvSpPr>
        <p:spPr/>
        <p:txBody>
          <a:bodyPr/>
          <a:lstStyle/>
          <a:p>
            <a:pPr marL="0" indent="0">
              <a:lnSpc>
                <a:spcPct val="107000"/>
              </a:lnSpc>
              <a:spcAft>
                <a:spcPts val="800"/>
              </a:spcAft>
              <a:buNone/>
            </a:pPr>
            <a:r>
              <a:rPr lang="es-ES" sz="1800" dirty="0">
                <a:effectLst/>
                <a:latin typeface="Arial" panose="020B0604020202020204" pitchFamily="34" charset="0"/>
                <a:ea typeface="Calibri" panose="020F0502020204030204" pitchFamily="34" charset="0"/>
                <a:cs typeface="Times New Roman" panose="02020603050405020304" pitchFamily="18" charset="0"/>
              </a:rPr>
              <a:t>Un </a:t>
            </a:r>
            <a:r>
              <a:rPr lang="es-ES" sz="1800" b="1" dirty="0">
                <a:effectLst/>
                <a:latin typeface="Arial" panose="020B0604020202020204" pitchFamily="34" charset="0"/>
                <a:ea typeface="Calibri" panose="020F0502020204030204" pitchFamily="34" charset="0"/>
                <a:cs typeface="Times New Roman" panose="02020603050405020304" pitchFamily="18" charset="0"/>
              </a:rPr>
              <a:t>grafo</a:t>
            </a:r>
            <a:r>
              <a:rPr lang="es-ES" sz="1800" dirty="0">
                <a:effectLst/>
                <a:latin typeface="Arial" panose="020B0604020202020204" pitchFamily="34" charset="0"/>
                <a:ea typeface="Calibri" panose="020F0502020204030204" pitchFamily="34" charset="0"/>
                <a:cs typeface="Times New Roman" panose="02020603050405020304" pitchFamily="18" charset="0"/>
              </a:rPr>
              <a:t> es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conexo</a:t>
            </a:r>
            <a:r>
              <a:rPr lang="es-ES" sz="1800" dirty="0">
                <a:effectLst/>
                <a:latin typeface="Arial" panose="020B0604020202020204" pitchFamily="34" charset="0"/>
                <a:ea typeface="Calibri" panose="020F0502020204030204" pitchFamily="34" charset="0"/>
                <a:cs typeface="Times New Roman" panose="02020603050405020304" pitchFamily="18" charset="0"/>
              </a:rPr>
              <a:t> si cada par de vértices está </a:t>
            </a:r>
            <a:r>
              <a:rPr lang="es-ES" sz="1800" b="1" dirty="0">
                <a:effectLst/>
                <a:latin typeface="Arial" panose="020B0604020202020204" pitchFamily="34" charset="0"/>
                <a:ea typeface="Calibri" panose="020F0502020204030204" pitchFamily="34" charset="0"/>
                <a:cs typeface="Times New Roman" panose="02020603050405020304" pitchFamily="18" charset="0"/>
              </a:rPr>
              <a:t>conectado</a:t>
            </a:r>
            <a:r>
              <a:rPr lang="es-ES" sz="1800" dirty="0">
                <a:effectLst/>
                <a:latin typeface="Arial" panose="020B0604020202020204" pitchFamily="34" charset="0"/>
                <a:ea typeface="Calibri" panose="020F0502020204030204" pitchFamily="34" charset="0"/>
                <a:cs typeface="Times New Roman" panose="02020603050405020304" pitchFamily="18" charset="0"/>
              </a:rPr>
              <a:t> por un “camino de aristas”; es decir, si para cualquier par de vértices (a, b), existe al menos un camino posible desde a hacia b.</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Ejemplos: la figura 11, 9, 5….No todos los grafos son conexos. Si un grafo no es conexo, decimos que </a:t>
            </a:r>
            <a:r>
              <a:rPr lang="es-ES" sz="1800" b="1" dirty="0" err="1">
                <a:effectLst/>
                <a:latin typeface="Arial" panose="020B0604020202020204" pitchFamily="34" charset="0"/>
                <a:ea typeface="Calibri" panose="020F0502020204030204" pitchFamily="34" charset="0"/>
                <a:cs typeface="Times New Roman" panose="02020603050405020304" pitchFamily="18" charset="0"/>
              </a:rPr>
              <a:t>disconexo</a:t>
            </a:r>
            <a:r>
              <a:rPr lang="es-ES" sz="1800" dirty="0">
                <a:effectLst/>
                <a:latin typeface="Arial" panose="020B0604020202020204" pitchFamily="34" charset="0"/>
                <a:ea typeface="Calibri" panose="020F0502020204030204" pitchFamily="34" charset="0"/>
                <a:cs typeface="Times New Roman" panose="02020603050405020304" pitchFamily="18" charset="0"/>
              </a:rPr>
              <a:t>.</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r>
              <a:rPr lang="es-ES" sz="1800" dirty="0">
                <a:effectLst/>
                <a:latin typeface="Arial" panose="020B0604020202020204" pitchFamily="34" charset="0"/>
                <a:ea typeface="Calibri" panose="020F0502020204030204" pitchFamily="34" charset="0"/>
                <a:cs typeface="Times New Roman" panose="02020603050405020304" pitchFamily="18" charset="0"/>
              </a:rPr>
              <a:t>Por ejemplo: </a:t>
            </a:r>
            <a:r>
              <a:rPr lang="es-ES" sz="1800" dirty="0">
                <a:effectLst/>
                <a:latin typeface="Calibri" panose="020F0502020204030204" pitchFamily="34" charset="0"/>
                <a:ea typeface="Calibri" panose="020F0502020204030204" pitchFamily="34" charset="0"/>
                <a:cs typeface="Times New Roman" panose="02020603050405020304" pitchFamily="18" charset="0"/>
              </a:rPr>
              <a:t>(</a:t>
            </a:r>
            <a:r>
              <a:rPr lang="es-ES" sz="1800" dirty="0">
                <a:effectLst/>
                <a:latin typeface="Arial" panose="020B0604020202020204" pitchFamily="34" charset="0"/>
                <a:ea typeface="Calibri" panose="020F0502020204030204" pitchFamily="34" charset="0"/>
                <a:cs typeface="Times New Roman" panose="02020603050405020304" pitchFamily="18" charset="0"/>
              </a:rPr>
              <a:t>FIGURA 12)</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p>
          <a:p>
            <a:pPr>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684006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19836B-2918-4562-882E-FA03E1A47218}"/>
              </a:ext>
            </a:extLst>
          </p:cNvPr>
          <p:cNvSpPr>
            <a:spLocks noGrp="1"/>
          </p:cNvSpPr>
          <p:nvPr>
            <p:ph type="title"/>
          </p:nvPr>
        </p:nvSpPr>
        <p:spPr/>
        <p:txBody>
          <a:bodyPr/>
          <a:lstStyle/>
          <a:p>
            <a:r>
              <a:rPr lang="es-ES" dirty="0"/>
              <a:t>Ejemplo de grafo no conexo</a:t>
            </a:r>
          </a:p>
        </p:txBody>
      </p:sp>
      <p:pic>
        <p:nvPicPr>
          <p:cNvPr id="4" name="Marcador de contenido 3">
            <a:extLst>
              <a:ext uri="{FF2B5EF4-FFF2-40B4-BE49-F238E27FC236}">
                <a16:creationId xmlns:a16="http://schemas.microsoft.com/office/drawing/2014/main" id="{DD645E77-4FA5-4FCE-92DE-7E60AA02781F}"/>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74198" y="1935163"/>
            <a:ext cx="3995604" cy="4389437"/>
          </a:xfrm>
          <a:prstGeom prst="rect">
            <a:avLst/>
          </a:prstGeom>
          <a:noFill/>
          <a:ln>
            <a:noFill/>
          </a:ln>
        </p:spPr>
      </p:pic>
    </p:spTree>
    <p:extLst>
      <p:ext uri="{BB962C8B-B14F-4D97-AF65-F5344CB8AC3E}">
        <p14:creationId xmlns:p14="http://schemas.microsoft.com/office/powerpoint/2010/main" val="6952806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5E7B3D-5555-465A-B211-64B248ED27AB}"/>
              </a:ext>
            </a:extLst>
          </p:cNvPr>
          <p:cNvSpPr>
            <a:spLocks noGrp="1"/>
          </p:cNvSpPr>
          <p:nvPr>
            <p:ph type="title"/>
          </p:nvPr>
        </p:nvSpPr>
        <p:spPr/>
        <p:txBody>
          <a:bodyPr/>
          <a:lstStyle/>
          <a:p>
            <a:r>
              <a:rPr lang="es-ES" sz="5400" b="1" dirty="0">
                <a:solidFill>
                  <a:srgbClr val="00B050"/>
                </a:solidFill>
                <a:latin typeface="Arial" panose="020B0604020202020204" pitchFamily="34" charset="0"/>
                <a:ea typeface="Times New Roman" panose="02020603050405020304" pitchFamily="18" charset="0"/>
                <a:cs typeface="Times New Roman" panose="02020603050405020304" pitchFamily="18" charset="0"/>
              </a:rPr>
              <a:t>C</a:t>
            </a:r>
            <a:r>
              <a:rPr lang="es-ES" sz="5400" b="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omponentes conexas</a:t>
            </a:r>
            <a:endParaRPr lang="es-ES" dirty="0"/>
          </a:p>
        </p:txBody>
      </p:sp>
      <p:sp>
        <p:nvSpPr>
          <p:cNvPr id="3" name="Marcador de contenido 2">
            <a:extLst>
              <a:ext uri="{FF2B5EF4-FFF2-40B4-BE49-F238E27FC236}">
                <a16:creationId xmlns:a16="http://schemas.microsoft.com/office/drawing/2014/main" id="{D29E842B-EF9C-454D-BF91-083C620A4EEA}"/>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El grafo precedente no es conexo, pero los subgrafos siguientes sí lo son:</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G[1,2,3,4,5,6,7,8]</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G[9,10]</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G[11,12,13]</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G[14]</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Llamamos a esos subgrafos las </a:t>
            </a:r>
            <a:r>
              <a:rPr lang="es-ES" sz="1800" b="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componentes conexas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En ocasiones, nos interesa “desintegrar” un grafo en sus componentes conexas y estudiar cada una de ellas.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8269892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6BA12F-1518-401C-A396-B2494E764AD2}"/>
              </a:ext>
            </a:extLst>
          </p:cNvPr>
          <p:cNvSpPr>
            <a:spLocks noGrp="1"/>
          </p:cNvSpPr>
          <p:nvPr>
            <p:ph type="title"/>
          </p:nvPr>
        </p:nvSpPr>
        <p:spPr/>
        <p:txBody>
          <a:bodyPr>
            <a:normAutofit/>
          </a:bodyPr>
          <a:lstStyle/>
          <a:p>
            <a:r>
              <a:rPr lang="es-ES" sz="5400" dirty="0">
                <a:effectLst/>
                <a:latin typeface="Arial" panose="020B0604020202020204" pitchFamily="34" charset="0"/>
                <a:ea typeface="Calibri" panose="020F0502020204030204" pitchFamily="34" charset="0"/>
                <a:cs typeface="Times New Roman" panose="02020603050405020304" pitchFamily="18" charset="0"/>
              </a:rPr>
              <a:t>grafo  doblemente conexo</a:t>
            </a:r>
            <a:endParaRPr lang="es-ES" dirty="0"/>
          </a:p>
        </p:txBody>
      </p:sp>
      <p:sp>
        <p:nvSpPr>
          <p:cNvPr id="3" name="Marcador de contenido 2">
            <a:extLst>
              <a:ext uri="{FF2B5EF4-FFF2-40B4-BE49-F238E27FC236}">
                <a16:creationId xmlns:a16="http://schemas.microsoft.com/office/drawing/2014/main" id="{89D76B21-2A05-4024-93C1-85A26C5612CF}"/>
              </a:ext>
            </a:extLst>
          </p:cNvPr>
          <p:cNvSpPr>
            <a:spLocks noGrp="1"/>
          </p:cNvSpPr>
          <p:nvPr>
            <p:ph idx="1"/>
          </p:nvPr>
        </p:nvSpPr>
        <p:spPr/>
        <p:txBody>
          <a:bodyPr/>
          <a:lstStyle/>
          <a:p>
            <a:r>
              <a:rPr lang="es-ES" sz="1800" dirty="0">
                <a:effectLst/>
                <a:latin typeface="Arial" panose="020B0604020202020204" pitchFamily="34" charset="0"/>
                <a:ea typeface="Calibri" panose="020F0502020204030204" pitchFamily="34" charset="0"/>
                <a:cs typeface="Times New Roman" panose="02020603050405020304" pitchFamily="18" charset="0"/>
              </a:rPr>
              <a:t>Un grafo es </a:t>
            </a:r>
            <a:r>
              <a:rPr lang="es-ES" sz="1800" b="1" dirty="0">
                <a:effectLst/>
                <a:latin typeface="Arial" panose="020B0604020202020204" pitchFamily="34" charset="0"/>
                <a:ea typeface="Calibri" panose="020F0502020204030204" pitchFamily="34" charset="0"/>
                <a:cs typeface="Times New Roman" panose="02020603050405020304" pitchFamily="18" charset="0"/>
              </a:rPr>
              <a:t>doblemente conexo</a:t>
            </a:r>
            <a:r>
              <a:rPr lang="es-ES" sz="1800" dirty="0">
                <a:effectLst/>
                <a:latin typeface="Arial" panose="020B0604020202020204" pitchFamily="34" charset="0"/>
                <a:ea typeface="Calibri" panose="020F0502020204030204" pitchFamily="34" charset="0"/>
                <a:cs typeface="Times New Roman" panose="02020603050405020304" pitchFamily="18" charset="0"/>
              </a:rPr>
              <a:t> si cada par de vértices está conectado por al menos dos caminos disjuntos; es decir, es conexo y no existe un vértice tal que al sacarlo el grafo resultante sea </a:t>
            </a:r>
            <a:r>
              <a:rPr lang="es-ES" sz="1800" b="1" i="1" dirty="0" err="1">
                <a:effectLst/>
                <a:latin typeface="Arial" panose="020B0604020202020204" pitchFamily="34" charset="0"/>
                <a:ea typeface="Calibri" panose="020F0502020204030204" pitchFamily="34" charset="0"/>
                <a:cs typeface="Times New Roman" panose="02020603050405020304" pitchFamily="18" charset="0"/>
              </a:rPr>
              <a:t>disconexo</a:t>
            </a:r>
            <a:r>
              <a:rPr lang="es-ES" sz="1800" b="1" dirty="0">
                <a:effectLst/>
                <a:latin typeface="Arial" panose="020B0604020202020204" pitchFamily="34" charset="0"/>
                <a:ea typeface="Calibri" panose="020F0502020204030204" pitchFamily="34" charset="0"/>
                <a:cs typeface="Times New Roman" panose="02020603050405020304" pitchFamily="18" charset="0"/>
              </a:rPr>
              <a:t>.</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37388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02A85D-185C-48FF-BB40-9028D55CD249}"/>
              </a:ext>
            </a:extLst>
          </p:cNvPr>
          <p:cNvSpPr>
            <a:spLocks noGrp="1"/>
          </p:cNvSpPr>
          <p:nvPr>
            <p:ph type="title"/>
          </p:nvPr>
        </p:nvSpPr>
        <p:spPr/>
        <p:txBody>
          <a:bodyPr/>
          <a:lstStyle/>
          <a:p>
            <a:r>
              <a:rPr lang="es-ES" sz="5400" dirty="0">
                <a:effectLst/>
                <a:latin typeface="Arial" panose="020B0604020202020204" pitchFamily="34" charset="0"/>
                <a:ea typeface="Times New Roman" panose="02020603050405020304" pitchFamily="18" charset="0"/>
                <a:cs typeface="Times New Roman" panose="02020603050405020304" pitchFamily="18" charset="0"/>
              </a:rPr>
              <a:t>grafo </a:t>
            </a:r>
            <a:r>
              <a:rPr lang="es-ES" sz="5400" b="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completo</a:t>
            </a:r>
            <a:endParaRPr lang="es-ES" dirty="0"/>
          </a:p>
        </p:txBody>
      </p:sp>
      <p:sp>
        <p:nvSpPr>
          <p:cNvPr id="3" name="Marcador de contenido 2">
            <a:extLst>
              <a:ext uri="{FF2B5EF4-FFF2-40B4-BE49-F238E27FC236}">
                <a16:creationId xmlns:a16="http://schemas.microsoft.com/office/drawing/2014/main" id="{78869FC2-C0AD-4E95-B0FA-018A2F51717B}"/>
              </a:ext>
            </a:extLst>
          </p:cNvPr>
          <p:cNvSpPr>
            <a:spLocks noGrp="1"/>
          </p:cNvSpPr>
          <p:nvPr>
            <p:ph idx="1"/>
          </p:nvPr>
        </p:nvSpPr>
        <p:spPr/>
        <p:txBody>
          <a:bodyPr/>
          <a:lstStyle/>
          <a:p>
            <a:r>
              <a:rPr lang="es-ES" sz="1800" dirty="0">
                <a:effectLst/>
                <a:latin typeface="Arial" panose="020B0604020202020204" pitchFamily="34" charset="0"/>
                <a:ea typeface="Times New Roman" panose="02020603050405020304" pitchFamily="18" charset="0"/>
                <a:cs typeface="Times New Roman" panose="02020603050405020304" pitchFamily="18" charset="0"/>
              </a:rPr>
              <a:t>Decimos que un grafo es </a:t>
            </a:r>
            <a:r>
              <a:rPr lang="es-ES" sz="1800" b="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completo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si todos sus vértices están conectados por aristas. Ya hemos visto que esto no tiene por qué ocurrir siempre. Por ejemplo, el grafo de la figura 12 no es completo, pero los siguientes lo son:</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descr="Resultado de imagen de grafo completo">
            <a:extLst>
              <a:ext uri="{FF2B5EF4-FFF2-40B4-BE49-F238E27FC236}">
                <a16:creationId xmlns:a16="http://schemas.microsoft.com/office/drawing/2014/main" id="{CB8933A4-97C2-42CC-BF9F-B52B651637B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157412" y="2971800"/>
            <a:ext cx="4829175" cy="2362200"/>
          </a:xfrm>
          <a:prstGeom prst="rect">
            <a:avLst/>
          </a:prstGeom>
          <a:noFill/>
          <a:ln>
            <a:noFill/>
          </a:ln>
        </p:spPr>
      </p:pic>
    </p:spTree>
    <p:extLst>
      <p:ext uri="{BB962C8B-B14F-4D97-AF65-F5344CB8AC3E}">
        <p14:creationId xmlns:p14="http://schemas.microsoft.com/office/powerpoint/2010/main" val="36305392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F3A1C9-0134-4BE9-BC13-72DD27CB55B8}"/>
              </a:ext>
            </a:extLst>
          </p:cNvPr>
          <p:cNvSpPr>
            <a:spLocks noGrp="1"/>
          </p:cNvSpPr>
          <p:nvPr>
            <p:ph type="title"/>
          </p:nvPr>
        </p:nvSpPr>
        <p:spPr>
          <a:xfrm>
            <a:off x="990600" y="838200"/>
            <a:ext cx="8229600" cy="1143000"/>
          </a:xfrm>
        </p:spPr>
        <p:txBody>
          <a:bodyPr>
            <a:normAutofit/>
          </a:bodyPr>
          <a:lstStyle/>
          <a:p>
            <a:r>
              <a:rPr lang="es-ES" sz="3600" b="1" dirty="0">
                <a:latin typeface="Arial" panose="020B0604020202020204" pitchFamily="34" charset="0"/>
                <a:ea typeface="Times New Roman" panose="02020603050405020304" pitchFamily="18" charset="0"/>
                <a:cs typeface="Times New Roman" panose="02020603050405020304" pitchFamily="18" charset="0"/>
              </a:rPr>
              <a:t>G</a:t>
            </a:r>
            <a:r>
              <a:rPr lang="es-ES" sz="3600" b="1" dirty="0">
                <a:effectLst/>
                <a:latin typeface="Arial" panose="020B0604020202020204" pitchFamily="34" charset="0"/>
                <a:ea typeface="Times New Roman" panose="02020603050405020304" pitchFamily="18" charset="0"/>
                <a:cs typeface="Times New Roman" panose="02020603050405020304" pitchFamily="18" charset="0"/>
              </a:rPr>
              <a:t>rafo completo de n vértices </a:t>
            </a:r>
            <a:r>
              <a:rPr lang="es-ES" sz="3600" b="1" dirty="0" err="1">
                <a:effectLst/>
                <a:latin typeface="Arial" panose="020B0604020202020204" pitchFamily="34" charset="0"/>
                <a:ea typeface="Times New Roman" panose="02020603050405020304" pitchFamily="18" charset="0"/>
                <a:cs typeface="Times New Roman" panose="02020603050405020304" pitchFamily="18" charset="0"/>
              </a:rPr>
              <a:t>Kn</a:t>
            </a:r>
            <a:endParaRPr lang="es-ES" sz="3600" dirty="0"/>
          </a:p>
        </p:txBody>
      </p:sp>
      <p:sp>
        <p:nvSpPr>
          <p:cNvPr id="3" name="Marcador de contenido 2">
            <a:extLst>
              <a:ext uri="{FF2B5EF4-FFF2-40B4-BE49-F238E27FC236}">
                <a16:creationId xmlns:a16="http://schemas.microsoft.com/office/drawing/2014/main" id="{6E03E950-887B-4F5D-8E09-7313514FE252}"/>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Puesto que un grafo queda completamente definido sabiendo qué vértices están conectados, existe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un único grafo completo de n vértices</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que llamaremos </a:t>
            </a:r>
            <a:r>
              <a:rPr lang="es-ES" sz="1800" b="1" dirty="0" err="1">
                <a:effectLst/>
                <a:latin typeface="Arial" panose="020B0604020202020204" pitchFamily="34" charset="0"/>
                <a:ea typeface="Times New Roman" panose="02020603050405020304" pitchFamily="18" charset="0"/>
                <a:cs typeface="Times New Roman" panose="02020603050405020304" pitchFamily="18" charset="0"/>
              </a:rPr>
              <a:t>Kn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Arriba tenéis los grafos completos de 2 vértices, 3, 4, 5, 6 y 7.</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Observa que cada vértice de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Kn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está conectado a n-1 vértices por una arista, es decir, es adyacente al resto de vértices.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Llamaremos </a:t>
            </a:r>
            <a:r>
              <a:rPr lang="es-ES" sz="1800" b="1" dirty="0">
                <a:solidFill>
                  <a:srgbClr val="00B050"/>
                </a:solidFill>
                <a:effectLst/>
                <a:latin typeface="Arial" panose="020B0604020202020204" pitchFamily="34" charset="0"/>
                <a:ea typeface="Times New Roman" panose="02020603050405020304" pitchFamily="18" charset="0"/>
                <a:cs typeface="Times New Roman" panose="02020603050405020304" pitchFamily="18" charset="0"/>
              </a:rPr>
              <a:t>grado de un vértice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al número de aristas que salen de ese vértice. Nota: si V es un vértice de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Kn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su grado es n-1 y </a:t>
            </a:r>
            <a:r>
              <a:rPr lang="es-ES" sz="1800" dirty="0" err="1">
                <a:effectLst/>
                <a:latin typeface="Arial" panose="020B0604020202020204" pitchFamily="34" charset="0"/>
                <a:ea typeface="Times New Roman" panose="02020603050405020304" pitchFamily="18" charset="0"/>
                <a:cs typeface="Times New Roman" panose="02020603050405020304" pitchFamily="18" charset="0"/>
              </a:rPr>
              <a:t>Kn</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tiene n(n-1)/2 aristas.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19156346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6F9AF2-BC66-4881-82CF-5706D4630039}"/>
              </a:ext>
            </a:extLst>
          </p:cNvPr>
          <p:cNvSpPr>
            <a:spLocks noGrp="1"/>
          </p:cNvSpPr>
          <p:nvPr>
            <p:ph type="title"/>
          </p:nvPr>
        </p:nvSpPr>
        <p:spPr/>
        <p:txBody>
          <a:bodyPr/>
          <a:lstStyle/>
          <a:p>
            <a:r>
              <a:rPr lang="es-ES" dirty="0"/>
              <a:t>Grado de un vértice</a:t>
            </a:r>
          </a:p>
        </p:txBody>
      </p:sp>
      <p:sp>
        <p:nvSpPr>
          <p:cNvPr id="3" name="Marcador de contenido 2">
            <a:extLst>
              <a:ext uri="{FF2B5EF4-FFF2-40B4-BE49-F238E27FC236}">
                <a16:creationId xmlns:a16="http://schemas.microsoft.com/office/drawing/2014/main" id="{6805E96E-6BC2-473D-AC54-5E43A12BEAD3}"/>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Si sabemos los grados de todos los vértices de un grafo, podemos encontrar el número de aristas.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La suma de los grados de todos los vértices es el doble del número de aristas.</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Nótese que la suma de los grados de todos los vértices ha de ser, por tanto, un número </a:t>
            </a:r>
            <a:r>
              <a:rPr lang="es-ES" sz="1800" b="1" dirty="0">
                <a:effectLst/>
                <a:latin typeface="Arial" panose="020B0604020202020204" pitchFamily="34" charset="0"/>
                <a:ea typeface="Times New Roman" panose="02020603050405020304" pitchFamily="18" charset="0"/>
                <a:cs typeface="Times New Roman" panose="02020603050405020304" pitchFamily="18" charset="0"/>
              </a:rPr>
              <a:t>par.</a:t>
            </a:r>
            <a:endParaRPr lang="es-ES"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529048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495D8F-88BD-4723-A757-22C1EE67C9B9}"/>
              </a:ext>
            </a:extLst>
          </p:cNvPr>
          <p:cNvSpPr>
            <a:spLocks noGrp="1"/>
          </p:cNvSpPr>
          <p:nvPr>
            <p:ph type="title"/>
          </p:nvPr>
        </p:nvSpPr>
        <p:spPr/>
        <p:txBody>
          <a:bodyPr>
            <a:normAutofit fontScale="90000"/>
          </a:bodyPr>
          <a:lstStyle/>
          <a:p>
            <a:r>
              <a:rPr lang="es-ES" dirty="0"/>
              <a:t>Problema puentes de Königsberg</a:t>
            </a:r>
          </a:p>
        </p:txBody>
      </p:sp>
      <p:sp>
        <p:nvSpPr>
          <p:cNvPr id="3" name="Marcador de contenido 2">
            <a:extLst>
              <a:ext uri="{FF2B5EF4-FFF2-40B4-BE49-F238E27FC236}">
                <a16:creationId xmlns:a16="http://schemas.microsoft.com/office/drawing/2014/main" id="{187C8F90-ACE8-466D-BAC3-9D9EAE43CE1C}"/>
              </a:ext>
            </a:extLst>
          </p:cNvPr>
          <p:cNvSpPr>
            <a:spLocks noGrp="1"/>
          </p:cNvSpPr>
          <p:nvPr>
            <p:ph idx="1"/>
          </p:nvPr>
        </p:nvSpPr>
        <p:spPr/>
        <p:txBody>
          <a:bodyPr/>
          <a:lstStyle/>
          <a:p>
            <a:r>
              <a:rPr lang="es-ES" sz="1800" dirty="0">
                <a:effectLst/>
                <a:latin typeface="Arial" panose="020B0604020202020204" pitchFamily="34" charset="0"/>
                <a:ea typeface="Calibri" panose="020F0502020204030204" pitchFamily="34" charset="0"/>
                <a:cs typeface="Times New Roman" panose="02020603050405020304" pitchFamily="18" charset="0"/>
              </a:rPr>
              <a:t>Os copio aquí una imagen de la ciudad de Königsberg en la época de Euler, donde aparecen marcados los puentes: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a:extLst>
              <a:ext uri="{FF2B5EF4-FFF2-40B4-BE49-F238E27FC236}">
                <a16:creationId xmlns:a16="http://schemas.microsoft.com/office/drawing/2014/main" id="{F4CC6DB0-708F-4AB8-B2F1-7F9792BBB98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743199"/>
            <a:ext cx="5257800" cy="2819401"/>
          </a:xfrm>
          <a:prstGeom prst="rect">
            <a:avLst/>
          </a:prstGeom>
          <a:noFill/>
          <a:ln>
            <a:noFill/>
          </a:ln>
        </p:spPr>
      </p:pic>
    </p:spTree>
    <p:extLst>
      <p:ext uri="{BB962C8B-B14F-4D97-AF65-F5344CB8AC3E}">
        <p14:creationId xmlns:p14="http://schemas.microsoft.com/office/powerpoint/2010/main" val="2936189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sz="4000" dirty="0" err="1"/>
              <a:t>Modelos</a:t>
            </a:r>
            <a:r>
              <a:rPr lang="en-US" sz="4000" dirty="0"/>
              <a:t> con </a:t>
            </a:r>
            <a:r>
              <a:rPr lang="en-US" sz="4000" dirty="0" err="1"/>
              <a:t>grafos</a:t>
            </a:r>
            <a:r>
              <a:rPr lang="en-US" sz="4000" dirty="0"/>
              <a:t>: Red de </a:t>
            </a:r>
            <a:r>
              <a:rPr lang="en-US" sz="4000" dirty="0" err="1"/>
              <a:t>ordenadores</a:t>
            </a:r>
            <a:endParaRPr lang="en-US" sz="4000" dirty="0"/>
          </a:p>
        </p:txBody>
      </p:sp>
      <p:sp>
        <p:nvSpPr>
          <p:cNvPr id="3" name="Content Placeholder 2"/>
          <p:cNvSpPr>
            <a:spLocks noGrp="1"/>
          </p:cNvSpPr>
          <p:nvPr>
            <p:ph idx="1"/>
          </p:nvPr>
        </p:nvSpPr>
        <p:spPr>
          <a:xfrm>
            <a:off x="457200" y="1935480"/>
            <a:ext cx="8229600" cy="4389120"/>
          </a:xfrm>
        </p:spPr>
        <p:txBody>
          <a:bodyPr>
            <a:normAutofit fontScale="92500"/>
          </a:bodyPr>
          <a:lstStyle/>
          <a:p>
            <a:r>
              <a:rPr lang="es-ES" sz="2200" dirty="0"/>
              <a:t>Cuando construimos un modelo usando grafos, utilizamos el tipo de grafo apropiado para capturar las características importantes de la aplicación. Ilustramos este proceso utilizando modelos de grafos de diferentes tipos de redes informáticas. En todos estos modelos, los vértices representan centros de datos y los bordes representan enlaces de comunicación. Para modelar una red informática en la que sólo nos preocupa si dos centros de datos están conectados por un enlace de comunicaciones, utilizamos un grafo simple. Este es el tipo de grafo apropiado cuando sólo nos importa si dos centros de datos están directamente vinculados (y no cuántos enlaces puede haber) y todos los enlaces de comunicaciones funcionan en ambas direcciones.</a:t>
            </a:r>
            <a:endParaRPr lang="en-US" sz="2200" dirty="0"/>
          </a:p>
          <a:p>
            <a:pPr marL="0" indent="0">
              <a:buNone/>
            </a:pPr>
            <a:r>
              <a:rPr lang="en-US" dirty="0"/>
              <a:t> </a:t>
            </a:r>
          </a:p>
          <a:p>
            <a:pPr marL="0" indent="0">
              <a:buNone/>
            </a:pPr>
            <a:r>
              <a:rPr lang="en-US" dirty="0"/>
              <a:t>  </a:t>
            </a:r>
          </a:p>
          <a:p>
            <a:endParaRPr lang="en-US" dirty="0"/>
          </a:p>
          <a:p>
            <a:endParaRPr lang="en-US" dirty="0"/>
          </a:p>
          <a:p>
            <a:endParaRPr lang="en-US" dirty="0"/>
          </a:p>
          <a:p>
            <a:endParaRPr lang="en-US" dirty="0"/>
          </a:p>
        </p:txBody>
      </p:sp>
      <p:pic>
        <p:nvPicPr>
          <p:cNvPr id="5" name="Content Placeholder 3" descr="09001.jpg"/>
          <p:cNvPicPr>
            <a:picLocks noChangeAspect="1"/>
          </p:cNvPicPr>
          <p:nvPr/>
        </p:nvPicPr>
        <p:blipFill>
          <a:blip r:embed="rId2" cstate="print"/>
          <a:stretch>
            <a:fillRect/>
          </a:stretch>
        </p:blipFill>
        <p:spPr>
          <a:xfrm>
            <a:off x="2849880" y="5334000"/>
            <a:ext cx="3444240" cy="903732"/>
          </a:xfrm>
          <a:prstGeom prst="rect">
            <a:avLst/>
          </a:prstGeom>
        </p:spPr>
      </p:pic>
    </p:spTree>
    <p:extLst>
      <p:ext uri="{BB962C8B-B14F-4D97-AF65-F5344CB8AC3E}">
        <p14:creationId xmlns:p14="http://schemas.microsoft.com/office/powerpoint/2010/main" val="26764225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Redes de </a:t>
            </a:r>
            <a:r>
              <a:rPr lang="en-US" dirty="0" err="1"/>
              <a:t>ordenadores</a:t>
            </a:r>
            <a:endParaRPr lang="en-US" dirty="0"/>
          </a:p>
        </p:txBody>
      </p:sp>
      <p:pic>
        <p:nvPicPr>
          <p:cNvPr id="5" name="Picture 4" descr="09002.jpg"/>
          <p:cNvPicPr>
            <a:picLocks noChangeAspect="1"/>
          </p:cNvPicPr>
          <p:nvPr/>
        </p:nvPicPr>
        <p:blipFill>
          <a:blip r:embed="rId2" cstate="print"/>
          <a:stretch>
            <a:fillRect/>
          </a:stretch>
        </p:blipFill>
        <p:spPr>
          <a:xfrm>
            <a:off x="5105400" y="1968237"/>
            <a:ext cx="3167634" cy="902970"/>
          </a:xfrm>
          <a:prstGeom prst="rect">
            <a:avLst/>
          </a:prstGeom>
        </p:spPr>
      </p:pic>
      <p:pic>
        <p:nvPicPr>
          <p:cNvPr id="6" name="Picture 5" descr="09003.jpg"/>
          <p:cNvPicPr>
            <a:picLocks noChangeAspect="1"/>
          </p:cNvPicPr>
          <p:nvPr/>
        </p:nvPicPr>
        <p:blipFill>
          <a:blip r:embed="rId3" cstate="print"/>
          <a:stretch>
            <a:fillRect/>
          </a:stretch>
        </p:blipFill>
        <p:spPr>
          <a:xfrm>
            <a:off x="5254486" y="3402913"/>
            <a:ext cx="3167634" cy="1174242"/>
          </a:xfrm>
          <a:prstGeom prst="rect">
            <a:avLst/>
          </a:prstGeom>
        </p:spPr>
      </p:pic>
      <p:sp>
        <p:nvSpPr>
          <p:cNvPr id="7" name="TextBox 6"/>
          <p:cNvSpPr txBox="1"/>
          <p:nvPr/>
        </p:nvSpPr>
        <p:spPr>
          <a:xfrm>
            <a:off x="734020" y="1968237"/>
            <a:ext cx="3799879" cy="1477328"/>
          </a:xfrm>
          <a:prstGeom prst="rect">
            <a:avLst/>
          </a:prstGeom>
          <a:noFill/>
        </p:spPr>
        <p:txBody>
          <a:bodyPr wrap="square" rtlCol="0">
            <a:spAutoFit/>
          </a:bodyPr>
          <a:lstStyle/>
          <a:p>
            <a:pPr marL="285750" indent="-285750">
              <a:buFont typeface="Arial" pitchFamily="34" charset="0"/>
              <a:buChar char="•"/>
            </a:pPr>
            <a:r>
              <a:rPr lang="es-ES" dirty="0"/>
              <a:t>Para modelar una red informática donde nos preocupamos por el número de enlaces entre centros de datos, utilizamos un </a:t>
            </a:r>
            <a:r>
              <a:rPr lang="es-ES" b="1" dirty="0" err="1"/>
              <a:t>multigrafo</a:t>
            </a:r>
            <a:r>
              <a:rPr lang="es-ES" b="1" dirty="0"/>
              <a:t>.</a:t>
            </a:r>
            <a:endParaRPr lang="en-US" b="1" dirty="0"/>
          </a:p>
        </p:txBody>
      </p:sp>
      <p:sp>
        <p:nvSpPr>
          <p:cNvPr id="8" name="TextBox 7"/>
          <p:cNvSpPr txBox="1"/>
          <p:nvPr/>
        </p:nvSpPr>
        <p:spPr>
          <a:xfrm>
            <a:off x="824209" y="3402913"/>
            <a:ext cx="3619500" cy="1477328"/>
          </a:xfrm>
          <a:prstGeom prst="rect">
            <a:avLst/>
          </a:prstGeom>
          <a:noFill/>
        </p:spPr>
        <p:txBody>
          <a:bodyPr wrap="square" rtlCol="0">
            <a:spAutoFit/>
          </a:bodyPr>
          <a:lstStyle/>
          <a:p>
            <a:pPr marL="285750" indent="-285750">
              <a:buFont typeface="Arial" pitchFamily="34" charset="0"/>
              <a:buChar char="•"/>
            </a:pPr>
            <a:r>
              <a:rPr lang="es-ES" dirty="0"/>
              <a:t>Para modelar una red informática con enlaces de diagnóstico en centros de datos, usamos un </a:t>
            </a:r>
            <a:r>
              <a:rPr lang="es-ES" b="1" dirty="0" err="1"/>
              <a:t>pseudografo</a:t>
            </a:r>
            <a:r>
              <a:rPr lang="es-ES" dirty="0"/>
              <a:t>, ya que se necesitan bucles.</a:t>
            </a:r>
            <a:endParaRPr lang="en-US" dirty="0"/>
          </a:p>
        </p:txBody>
      </p:sp>
      <p:pic>
        <p:nvPicPr>
          <p:cNvPr id="10" name="Content Placeholder 3" descr="09005.jpg"/>
          <p:cNvPicPr>
            <a:picLocks noGrp="1" noChangeAspect="1"/>
          </p:cNvPicPr>
          <p:nvPr>
            <p:ph idx="1"/>
          </p:nvPr>
        </p:nvPicPr>
        <p:blipFill>
          <a:blip r:embed="rId4" cstate="print"/>
          <a:stretch>
            <a:fillRect/>
          </a:stretch>
        </p:blipFill>
        <p:spPr>
          <a:xfrm>
            <a:off x="5267919" y="5209585"/>
            <a:ext cx="3167634" cy="928116"/>
          </a:xfrm>
        </p:spPr>
      </p:pic>
      <p:sp>
        <p:nvSpPr>
          <p:cNvPr id="11" name="TextBox 10"/>
          <p:cNvSpPr txBox="1"/>
          <p:nvPr/>
        </p:nvSpPr>
        <p:spPr>
          <a:xfrm>
            <a:off x="734020" y="4796480"/>
            <a:ext cx="4523779" cy="2031325"/>
          </a:xfrm>
          <a:prstGeom prst="rect">
            <a:avLst/>
          </a:prstGeom>
          <a:noFill/>
        </p:spPr>
        <p:txBody>
          <a:bodyPr wrap="square" rtlCol="0">
            <a:spAutoFit/>
          </a:bodyPr>
          <a:lstStyle/>
          <a:p>
            <a:pPr marL="285750" indent="-285750">
              <a:buFont typeface="Arial" pitchFamily="34" charset="0"/>
              <a:buChar char="•"/>
            </a:pPr>
            <a:r>
              <a:rPr lang="en-US" dirty="0"/>
              <a:t>Para </a:t>
            </a:r>
            <a:r>
              <a:rPr lang="es-ES" dirty="0"/>
              <a:t>modelar una red con múltiples enlaces unidireccionales, utilizamos un </a:t>
            </a:r>
            <a:r>
              <a:rPr lang="es-ES" b="1" dirty="0" err="1"/>
              <a:t>multigrafo</a:t>
            </a:r>
            <a:r>
              <a:rPr lang="es-ES" b="1" dirty="0"/>
              <a:t> dirigido</a:t>
            </a:r>
            <a:r>
              <a:rPr lang="es-ES" dirty="0"/>
              <a:t>. Tengamos en cuenta que podríamos utilizar un grafo dirigido sin múltiples bordes si sólo nos importa si hay al menos un enlace de un centro de datos a otro centro de datos.</a:t>
            </a:r>
            <a:endParaRPr lang="en-US" dirty="0"/>
          </a:p>
        </p:txBody>
      </p:sp>
    </p:spTree>
    <p:extLst>
      <p:ext uri="{BB962C8B-B14F-4D97-AF65-F5344CB8AC3E}">
        <p14:creationId xmlns:p14="http://schemas.microsoft.com/office/powerpoint/2010/main" val="22344271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Terminología</a:t>
            </a:r>
            <a:r>
              <a:rPr lang="en-US" dirty="0"/>
              <a:t>: </a:t>
            </a:r>
            <a:r>
              <a:rPr lang="en-US" dirty="0" err="1"/>
              <a:t>Glosario</a:t>
            </a:r>
            <a:endParaRPr lang="en-US" dirty="0"/>
          </a:p>
        </p:txBody>
      </p:sp>
      <p:sp>
        <p:nvSpPr>
          <p:cNvPr id="3" name="Content Placeholder 2"/>
          <p:cNvSpPr>
            <a:spLocks noGrp="1"/>
          </p:cNvSpPr>
          <p:nvPr>
            <p:ph idx="1"/>
          </p:nvPr>
        </p:nvSpPr>
        <p:spPr/>
        <p:txBody>
          <a:bodyPr>
            <a:normAutofit fontScale="92500" lnSpcReduction="20000"/>
          </a:bodyPr>
          <a:lstStyle/>
          <a:p>
            <a:r>
              <a:rPr lang="es-ES" dirty="0"/>
              <a:t>Para entender la estructura de un grafo y construir un modelo con grafos, hacemos estas preguntas:</a:t>
            </a:r>
          </a:p>
          <a:p>
            <a:r>
              <a:rPr lang="en-US" dirty="0"/>
              <a:t>¿Hay </a:t>
            </a:r>
            <a:r>
              <a:rPr lang="en-US" dirty="0" err="1"/>
              <a:t>aristas</a:t>
            </a:r>
            <a:r>
              <a:rPr lang="en-US" dirty="0"/>
              <a:t> </a:t>
            </a:r>
            <a:r>
              <a:rPr lang="en-US" dirty="0" err="1"/>
              <a:t>dirigidas</a:t>
            </a:r>
            <a:r>
              <a:rPr lang="en-US" dirty="0"/>
              <a:t>, no </a:t>
            </a:r>
            <a:r>
              <a:rPr lang="en-US" dirty="0" err="1"/>
              <a:t>dirigidas</a:t>
            </a:r>
            <a:r>
              <a:rPr lang="en-US" dirty="0"/>
              <a:t>, de ambos </a:t>
            </a:r>
            <a:r>
              <a:rPr lang="en-US" dirty="0" err="1"/>
              <a:t>tipos</a:t>
            </a:r>
            <a:r>
              <a:rPr lang="en-US" dirty="0"/>
              <a:t>?</a:t>
            </a:r>
          </a:p>
          <a:p>
            <a:pPr lvl="1">
              <a:buFont typeface="Arial" pitchFamily="34" charset="0"/>
              <a:buChar char="•"/>
            </a:pPr>
            <a:r>
              <a:rPr lang="es-ES" dirty="0"/>
              <a:t>Si las aristas no están dirigidas, ¿hay varias aristas que conectan el mismo par de vértices? Si las aristas están dirigidas, ¿hay varias aristas dirigidas?</a:t>
            </a:r>
          </a:p>
          <a:p>
            <a:pPr lvl="1">
              <a:buFont typeface="Arial" pitchFamily="34" charset="0"/>
              <a:buChar char="•"/>
            </a:pPr>
            <a:r>
              <a:rPr lang="en-US" dirty="0"/>
              <a:t>¿Hay </a:t>
            </a:r>
            <a:r>
              <a:rPr lang="en-US" dirty="0" err="1"/>
              <a:t>bucles</a:t>
            </a:r>
            <a:r>
              <a:rPr lang="en-US" dirty="0"/>
              <a:t>?</a:t>
            </a:r>
          </a:p>
          <a:p>
            <a:pPr lvl="1">
              <a:buFont typeface="Arial" pitchFamily="34" charset="0"/>
              <a:buChar char="•"/>
            </a:pPr>
            <a:endParaRPr lang="en-US" dirty="0"/>
          </a:p>
          <a:p>
            <a:pPr lvl="1">
              <a:buFont typeface="Arial" pitchFamily="34" charset="0"/>
              <a:buChar char="•"/>
            </a:pPr>
            <a:endParaRPr lang="en-US" dirty="0"/>
          </a:p>
          <a:p>
            <a:pPr marL="393192" lvl="1" indent="0">
              <a:buNone/>
            </a:pPr>
            <a:r>
              <a:rPr lang="en-US" dirty="0"/>
              <a:t> </a:t>
            </a:r>
          </a:p>
          <a:p>
            <a:pPr lvl="1">
              <a:buFont typeface="Arial" pitchFamily="34" charset="0"/>
              <a:buChar char="•"/>
            </a:pPr>
            <a:endParaRPr lang="en-US" dirty="0"/>
          </a:p>
          <a:p>
            <a:pPr lvl="1">
              <a:buFont typeface="Arial" pitchFamily="34" charset="0"/>
              <a:buChar char="•"/>
            </a:pPr>
            <a:endParaRPr lang="en-US" dirty="0"/>
          </a:p>
          <a:p>
            <a:pPr marL="393192" lvl="1" indent="0">
              <a:buNone/>
            </a:pPr>
            <a:r>
              <a:rPr lang="en-US" dirty="0"/>
              <a:t>  </a:t>
            </a:r>
          </a:p>
          <a:p>
            <a:endParaRPr lang="en-US" dirty="0"/>
          </a:p>
        </p:txBody>
      </p:sp>
      <p:graphicFrame>
        <p:nvGraphicFramePr>
          <p:cNvPr id="5" name="Tabla 4">
            <a:extLst>
              <a:ext uri="{FF2B5EF4-FFF2-40B4-BE49-F238E27FC236}">
                <a16:creationId xmlns:a16="http://schemas.microsoft.com/office/drawing/2014/main" id="{EAD99150-1C57-4CE2-99D9-EECCCFB4F3EF}"/>
              </a:ext>
            </a:extLst>
          </p:cNvPr>
          <p:cNvGraphicFramePr>
            <a:graphicFrameLocks noGrp="1"/>
          </p:cNvGraphicFramePr>
          <p:nvPr>
            <p:extLst>
              <p:ext uri="{D42A27DB-BD31-4B8C-83A1-F6EECF244321}">
                <p14:modId xmlns:p14="http://schemas.microsoft.com/office/powerpoint/2010/main" val="1812861091"/>
              </p:ext>
            </p:extLst>
          </p:nvPr>
        </p:nvGraphicFramePr>
        <p:xfrm>
          <a:off x="1875155" y="4267200"/>
          <a:ext cx="5393690" cy="2286001"/>
        </p:xfrm>
        <a:graphic>
          <a:graphicData uri="http://schemas.openxmlformats.org/drawingml/2006/table">
            <a:tbl>
              <a:tblPr firstRow="1" firstCol="1" bandRow="1">
                <a:tableStyleId>{5C22544A-7EE6-4342-B048-85BDC9FD1C3A}</a:tableStyleId>
              </a:tblPr>
              <a:tblGrid>
                <a:gridCol w="1348105">
                  <a:extLst>
                    <a:ext uri="{9D8B030D-6E8A-4147-A177-3AD203B41FA5}">
                      <a16:colId xmlns:a16="http://schemas.microsoft.com/office/drawing/2014/main" val="1778871823"/>
                    </a:ext>
                  </a:extLst>
                </a:gridCol>
                <a:gridCol w="1348105">
                  <a:extLst>
                    <a:ext uri="{9D8B030D-6E8A-4147-A177-3AD203B41FA5}">
                      <a16:colId xmlns:a16="http://schemas.microsoft.com/office/drawing/2014/main" val="1744665513"/>
                    </a:ext>
                  </a:extLst>
                </a:gridCol>
                <a:gridCol w="1348740">
                  <a:extLst>
                    <a:ext uri="{9D8B030D-6E8A-4147-A177-3AD203B41FA5}">
                      <a16:colId xmlns:a16="http://schemas.microsoft.com/office/drawing/2014/main" val="1628317849"/>
                    </a:ext>
                  </a:extLst>
                </a:gridCol>
                <a:gridCol w="1348740">
                  <a:extLst>
                    <a:ext uri="{9D8B030D-6E8A-4147-A177-3AD203B41FA5}">
                      <a16:colId xmlns:a16="http://schemas.microsoft.com/office/drawing/2014/main" val="3329696310"/>
                    </a:ext>
                  </a:extLst>
                </a:gridCol>
              </a:tblGrid>
              <a:tr h="280670">
                <a:tc>
                  <a:txBody>
                    <a:bodyPr/>
                    <a:lstStyle/>
                    <a:p>
                      <a:pPr>
                        <a:lnSpc>
                          <a:spcPct val="107000"/>
                        </a:lnSpc>
                        <a:spcAft>
                          <a:spcPts val="800"/>
                        </a:spcAft>
                      </a:pPr>
                      <a:r>
                        <a:rPr lang="es-ES" sz="1100">
                          <a:effectLst/>
                        </a:rPr>
                        <a:t>Tipo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1100">
                          <a:effectLst/>
                        </a:rPr>
                        <a:t>Aristas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1100">
                          <a:effectLst/>
                        </a:rPr>
                        <a:t>¿Hay aristas múltiples?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1100">
                          <a:effectLst/>
                        </a:rPr>
                        <a:t>¿Hay bucles?</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920696"/>
                  </a:ext>
                </a:extLst>
              </a:tr>
              <a:tr h="1548131">
                <a:tc>
                  <a:txBody>
                    <a:bodyPr/>
                    <a:lstStyle/>
                    <a:p>
                      <a:pPr>
                        <a:lnSpc>
                          <a:spcPct val="107000"/>
                        </a:lnSpc>
                        <a:spcAft>
                          <a:spcPts val="800"/>
                        </a:spcAft>
                      </a:pPr>
                      <a:r>
                        <a:rPr lang="es-ES" sz="1100" dirty="0">
                          <a:effectLst/>
                        </a:rPr>
                        <a:t>Grafo (simple)</a:t>
                      </a:r>
                    </a:p>
                    <a:p>
                      <a:pPr>
                        <a:lnSpc>
                          <a:spcPct val="107000"/>
                        </a:lnSpc>
                        <a:spcAft>
                          <a:spcPts val="800"/>
                        </a:spcAft>
                      </a:pPr>
                      <a:r>
                        <a:rPr lang="es-ES" sz="1100" dirty="0" err="1">
                          <a:effectLst/>
                        </a:rPr>
                        <a:t>Multigrafo</a:t>
                      </a:r>
                      <a:endParaRPr lang="es-ES" sz="1100" dirty="0">
                        <a:effectLst/>
                      </a:endParaRPr>
                    </a:p>
                    <a:p>
                      <a:pPr>
                        <a:lnSpc>
                          <a:spcPct val="107000"/>
                        </a:lnSpc>
                        <a:spcAft>
                          <a:spcPts val="800"/>
                        </a:spcAft>
                      </a:pPr>
                      <a:r>
                        <a:rPr lang="es-ES" sz="1100" dirty="0" err="1">
                          <a:effectLst/>
                        </a:rPr>
                        <a:t>Pseudografo</a:t>
                      </a:r>
                      <a:endParaRPr lang="es-ES" sz="1100" dirty="0">
                        <a:effectLst/>
                      </a:endParaRPr>
                    </a:p>
                    <a:p>
                      <a:pPr>
                        <a:lnSpc>
                          <a:spcPct val="107000"/>
                        </a:lnSpc>
                        <a:spcAft>
                          <a:spcPts val="800"/>
                        </a:spcAft>
                      </a:pPr>
                      <a:r>
                        <a:rPr lang="es-ES" sz="1100" dirty="0">
                          <a:effectLst/>
                        </a:rPr>
                        <a:t>Grafo dirigido simple</a:t>
                      </a:r>
                    </a:p>
                    <a:p>
                      <a:pPr>
                        <a:lnSpc>
                          <a:spcPct val="107000"/>
                        </a:lnSpc>
                        <a:spcAft>
                          <a:spcPts val="800"/>
                        </a:spcAft>
                      </a:pPr>
                      <a:r>
                        <a:rPr lang="es-ES" sz="1100" dirty="0" err="1">
                          <a:effectLst/>
                        </a:rPr>
                        <a:t>Multigrafo</a:t>
                      </a:r>
                      <a:r>
                        <a:rPr lang="es-ES" sz="1100" dirty="0">
                          <a:effectLst/>
                        </a:rPr>
                        <a:t> dirigido</a:t>
                      </a:r>
                    </a:p>
                    <a:p>
                      <a:pPr>
                        <a:lnSpc>
                          <a:spcPct val="107000"/>
                        </a:lnSpc>
                        <a:spcAft>
                          <a:spcPts val="800"/>
                        </a:spcAft>
                      </a:pPr>
                      <a:r>
                        <a:rPr lang="es-ES" sz="1100" dirty="0">
                          <a:effectLst/>
                        </a:rPr>
                        <a:t>Grafo mixto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1100">
                          <a:effectLst/>
                        </a:rPr>
                        <a:t>No dirigido</a:t>
                      </a:r>
                    </a:p>
                    <a:p>
                      <a:pPr>
                        <a:lnSpc>
                          <a:spcPct val="107000"/>
                        </a:lnSpc>
                        <a:spcAft>
                          <a:spcPts val="800"/>
                        </a:spcAft>
                      </a:pPr>
                      <a:r>
                        <a:rPr lang="es-ES" sz="1100">
                          <a:effectLst/>
                        </a:rPr>
                        <a:t>No dirigido</a:t>
                      </a:r>
                    </a:p>
                    <a:p>
                      <a:pPr>
                        <a:lnSpc>
                          <a:spcPct val="107000"/>
                        </a:lnSpc>
                        <a:spcAft>
                          <a:spcPts val="800"/>
                        </a:spcAft>
                      </a:pPr>
                      <a:r>
                        <a:rPr lang="es-ES" sz="1100">
                          <a:effectLst/>
                        </a:rPr>
                        <a:t>No dirigido</a:t>
                      </a:r>
                    </a:p>
                    <a:p>
                      <a:pPr>
                        <a:lnSpc>
                          <a:spcPct val="107000"/>
                        </a:lnSpc>
                        <a:spcAft>
                          <a:spcPts val="800"/>
                        </a:spcAft>
                      </a:pPr>
                      <a:r>
                        <a:rPr lang="es-ES" sz="1100">
                          <a:effectLst/>
                        </a:rPr>
                        <a:t>Dirigido</a:t>
                      </a:r>
                    </a:p>
                    <a:p>
                      <a:pPr>
                        <a:lnSpc>
                          <a:spcPct val="107000"/>
                        </a:lnSpc>
                        <a:spcAft>
                          <a:spcPts val="800"/>
                        </a:spcAft>
                      </a:pPr>
                      <a:r>
                        <a:rPr lang="es-ES" sz="1100">
                          <a:effectLst/>
                        </a:rPr>
                        <a:t>Dirigido</a:t>
                      </a:r>
                    </a:p>
                    <a:p>
                      <a:pPr>
                        <a:lnSpc>
                          <a:spcPct val="107000"/>
                        </a:lnSpc>
                        <a:spcAft>
                          <a:spcPts val="800"/>
                        </a:spcAft>
                      </a:pPr>
                      <a:r>
                        <a:rPr lang="es-ES" sz="1100">
                          <a:effectLst/>
                        </a:rPr>
                        <a:t>Dirigido y no dirigido</a:t>
                      </a:r>
                      <a:endParaRPr lang="es-E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1100" dirty="0">
                          <a:effectLst/>
                        </a:rPr>
                        <a:t>No</a:t>
                      </a:r>
                    </a:p>
                    <a:p>
                      <a:pPr>
                        <a:lnSpc>
                          <a:spcPct val="107000"/>
                        </a:lnSpc>
                        <a:spcAft>
                          <a:spcPts val="800"/>
                        </a:spcAft>
                      </a:pPr>
                      <a:r>
                        <a:rPr lang="es-ES" sz="1100" dirty="0">
                          <a:effectLst/>
                        </a:rPr>
                        <a:t>Sí</a:t>
                      </a:r>
                    </a:p>
                    <a:p>
                      <a:pPr>
                        <a:lnSpc>
                          <a:spcPct val="107000"/>
                        </a:lnSpc>
                        <a:spcAft>
                          <a:spcPts val="800"/>
                        </a:spcAft>
                      </a:pPr>
                      <a:r>
                        <a:rPr lang="es-ES" sz="1100" dirty="0">
                          <a:effectLst/>
                        </a:rPr>
                        <a:t>Sí</a:t>
                      </a:r>
                    </a:p>
                    <a:p>
                      <a:pPr>
                        <a:lnSpc>
                          <a:spcPct val="107000"/>
                        </a:lnSpc>
                        <a:spcAft>
                          <a:spcPts val="800"/>
                        </a:spcAft>
                      </a:pPr>
                      <a:r>
                        <a:rPr lang="es-ES" sz="1100" dirty="0">
                          <a:effectLst/>
                        </a:rPr>
                        <a:t>No</a:t>
                      </a:r>
                    </a:p>
                    <a:p>
                      <a:pPr>
                        <a:lnSpc>
                          <a:spcPct val="107000"/>
                        </a:lnSpc>
                        <a:spcAft>
                          <a:spcPts val="800"/>
                        </a:spcAft>
                      </a:pPr>
                      <a:r>
                        <a:rPr lang="es-ES" sz="1100" dirty="0">
                          <a:effectLst/>
                        </a:rPr>
                        <a:t>Sí</a:t>
                      </a:r>
                    </a:p>
                    <a:p>
                      <a:pPr>
                        <a:lnSpc>
                          <a:spcPct val="107000"/>
                        </a:lnSpc>
                        <a:spcAft>
                          <a:spcPts val="800"/>
                        </a:spcAft>
                      </a:pPr>
                      <a:r>
                        <a:rPr lang="es-ES" sz="1100" dirty="0">
                          <a:effectLst/>
                        </a:rPr>
                        <a:t>Sí</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ES" sz="1100" dirty="0">
                          <a:effectLst/>
                        </a:rPr>
                        <a:t>No</a:t>
                      </a:r>
                    </a:p>
                    <a:p>
                      <a:pPr>
                        <a:lnSpc>
                          <a:spcPct val="107000"/>
                        </a:lnSpc>
                        <a:spcAft>
                          <a:spcPts val="800"/>
                        </a:spcAft>
                      </a:pPr>
                      <a:r>
                        <a:rPr lang="es-ES" sz="1100" dirty="0">
                          <a:effectLst/>
                        </a:rPr>
                        <a:t>No</a:t>
                      </a:r>
                    </a:p>
                    <a:p>
                      <a:pPr>
                        <a:lnSpc>
                          <a:spcPct val="107000"/>
                        </a:lnSpc>
                        <a:spcAft>
                          <a:spcPts val="800"/>
                        </a:spcAft>
                      </a:pPr>
                      <a:r>
                        <a:rPr lang="es-ES" sz="1100" dirty="0">
                          <a:effectLst/>
                        </a:rPr>
                        <a:t>Sí</a:t>
                      </a:r>
                    </a:p>
                    <a:p>
                      <a:pPr>
                        <a:lnSpc>
                          <a:spcPct val="107000"/>
                        </a:lnSpc>
                        <a:spcAft>
                          <a:spcPts val="800"/>
                        </a:spcAft>
                      </a:pPr>
                      <a:r>
                        <a:rPr lang="es-ES" sz="1100" dirty="0">
                          <a:effectLst/>
                        </a:rPr>
                        <a:t>No</a:t>
                      </a:r>
                    </a:p>
                    <a:p>
                      <a:pPr>
                        <a:lnSpc>
                          <a:spcPct val="107000"/>
                        </a:lnSpc>
                        <a:spcAft>
                          <a:spcPts val="800"/>
                        </a:spcAft>
                      </a:pPr>
                      <a:r>
                        <a:rPr lang="es-ES" sz="1100" dirty="0">
                          <a:effectLst/>
                        </a:rPr>
                        <a:t>Sí</a:t>
                      </a:r>
                    </a:p>
                    <a:p>
                      <a:pPr>
                        <a:lnSpc>
                          <a:spcPct val="107000"/>
                        </a:lnSpc>
                        <a:spcAft>
                          <a:spcPts val="800"/>
                        </a:spcAft>
                      </a:pPr>
                      <a:r>
                        <a:rPr lang="es-ES" sz="1100" dirty="0">
                          <a:effectLst/>
                        </a:rPr>
                        <a:t>Sí</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9903553"/>
                  </a:ext>
                </a:extLst>
              </a:tr>
            </a:tbl>
          </a:graphicData>
        </a:graphic>
      </p:graphicFrame>
      <p:sp>
        <p:nvSpPr>
          <p:cNvPr id="6" name="Rectangle 1">
            <a:extLst>
              <a:ext uri="{FF2B5EF4-FFF2-40B4-BE49-F238E27FC236}">
                <a16:creationId xmlns:a16="http://schemas.microsoft.com/office/drawing/2014/main" id="{AA96A502-0E65-4486-A45A-C563AF39692A}"/>
              </a:ext>
            </a:extLst>
          </p:cNvPr>
          <p:cNvSpPr>
            <a:spLocks noChangeArrowheads="1"/>
          </p:cNvSpPr>
          <p:nvPr/>
        </p:nvSpPr>
        <p:spPr bwMode="auto">
          <a:xfrm>
            <a:off x="1874838" y="31654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24919881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Otras</a:t>
            </a:r>
            <a:r>
              <a:rPr lang="en-US" dirty="0"/>
              <a:t> </a:t>
            </a:r>
            <a:r>
              <a:rPr lang="en-US" dirty="0" err="1"/>
              <a:t>Aplicaciones</a:t>
            </a:r>
            <a:r>
              <a:rPr lang="en-US" dirty="0"/>
              <a:t> de </a:t>
            </a:r>
            <a:r>
              <a:rPr lang="en-US" dirty="0" err="1"/>
              <a:t>Grafos</a:t>
            </a:r>
            <a:endParaRPr lang="en-US" dirty="0"/>
          </a:p>
        </p:txBody>
      </p:sp>
      <p:sp>
        <p:nvSpPr>
          <p:cNvPr id="3" name="Content Placeholder 2"/>
          <p:cNvSpPr>
            <a:spLocks noGrp="1"/>
          </p:cNvSpPr>
          <p:nvPr>
            <p:ph idx="1"/>
          </p:nvPr>
        </p:nvSpPr>
        <p:spPr/>
        <p:txBody>
          <a:bodyPr>
            <a:normAutofit/>
          </a:bodyPr>
          <a:lstStyle/>
          <a:p>
            <a:r>
              <a:rPr lang="es-ES" dirty="0"/>
              <a:t>Redes sociales</a:t>
            </a:r>
          </a:p>
          <a:p>
            <a:r>
              <a:rPr lang="es-ES" dirty="0"/>
              <a:t> Redes de comunicación </a:t>
            </a:r>
          </a:p>
          <a:p>
            <a:r>
              <a:rPr lang="es-ES" dirty="0"/>
              <a:t>Redes de información</a:t>
            </a:r>
          </a:p>
          <a:p>
            <a:r>
              <a:rPr lang="es-ES" dirty="0"/>
              <a:t> Diseño de software </a:t>
            </a:r>
          </a:p>
          <a:p>
            <a:r>
              <a:rPr lang="es-ES" dirty="0"/>
              <a:t>Redes de transporte </a:t>
            </a:r>
          </a:p>
          <a:p>
            <a:r>
              <a:rPr lang="es-ES" dirty="0"/>
              <a:t>Redes biológicas</a:t>
            </a:r>
          </a:p>
          <a:p>
            <a:pPr marL="0" indent="0">
              <a:buNone/>
            </a:pPr>
            <a:endParaRPr lang="en-US" dirty="0"/>
          </a:p>
          <a:p>
            <a:endParaRPr lang="en-US" dirty="0"/>
          </a:p>
        </p:txBody>
      </p:sp>
    </p:spTree>
    <p:extLst>
      <p:ext uri="{BB962C8B-B14F-4D97-AF65-F5344CB8AC3E}">
        <p14:creationId xmlns:p14="http://schemas.microsoft.com/office/powerpoint/2010/main" val="26971728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066800"/>
          </a:xfrm>
        </p:spPr>
        <p:txBody>
          <a:bodyPr>
            <a:normAutofit fontScale="90000"/>
          </a:bodyPr>
          <a:lstStyle/>
          <a:p>
            <a:br>
              <a:rPr lang="es-ES" dirty="0"/>
            </a:br>
            <a:br>
              <a:rPr lang="es-ES" dirty="0"/>
            </a:br>
            <a:br>
              <a:rPr lang="es-ES" dirty="0"/>
            </a:br>
            <a:br>
              <a:rPr lang="es-ES" dirty="0"/>
            </a:br>
            <a:br>
              <a:rPr lang="es-ES" dirty="0"/>
            </a:br>
            <a:r>
              <a:rPr lang="es-ES" dirty="0"/>
              <a:t>Redes sociales</a:t>
            </a:r>
            <a:br>
              <a:rPr lang="es-ES" dirty="0"/>
            </a:br>
            <a:endParaRPr lang="en-US" dirty="0"/>
          </a:p>
        </p:txBody>
      </p:sp>
      <p:sp>
        <p:nvSpPr>
          <p:cNvPr id="3" name="Content Placeholder 2"/>
          <p:cNvSpPr>
            <a:spLocks noGrp="1"/>
          </p:cNvSpPr>
          <p:nvPr>
            <p:ph idx="1"/>
          </p:nvPr>
        </p:nvSpPr>
        <p:spPr>
          <a:xfrm>
            <a:off x="381000" y="1524000"/>
            <a:ext cx="8229600" cy="5029200"/>
          </a:xfrm>
        </p:spPr>
        <p:txBody>
          <a:bodyPr>
            <a:normAutofit fontScale="25000" lnSpcReduction="20000"/>
          </a:bodyPr>
          <a:lstStyle/>
          <a:p>
            <a:pPr lvl="1"/>
            <a:r>
              <a:rPr lang="es-ES" sz="9600" i="1" dirty="0"/>
              <a:t>Los grafos se pueden utilizar para hacer modelos de redes sociales basadas en </a:t>
            </a:r>
            <a:r>
              <a:rPr lang="es-ES" sz="9600" i="1" dirty="0">
                <a:solidFill>
                  <a:srgbClr val="FF0000"/>
                </a:solidFill>
              </a:rPr>
              <a:t>diferentes tipos de relaciones entre personas o grupos</a:t>
            </a:r>
            <a:r>
              <a:rPr lang="es-ES" sz="9600" i="1" dirty="0"/>
              <a:t>. En una red social, los vértices representan individuos u organizaciones y las aristas representan las relaciones entre ellos. Algunos modelos con grafos:</a:t>
            </a:r>
          </a:p>
          <a:p>
            <a:pPr lvl="1"/>
            <a:r>
              <a:rPr lang="es-ES" sz="9600" i="1" dirty="0"/>
              <a:t>Grafos de amistad: grafos no dirigidos donde dos personas están conectadas si son amigos (en el mundo real, en Facebook…)</a:t>
            </a:r>
          </a:p>
          <a:p>
            <a:pPr lvl="1"/>
            <a:r>
              <a:rPr lang="es-ES" sz="9600" i="1" dirty="0"/>
              <a:t>Grafos de colaboración - grafos no dirigidos donde dos personas están conectadas si colaboran de una manera específica.</a:t>
            </a:r>
          </a:p>
          <a:p>
            <a:pPr lvl="1"/>
            <a:r>
              <a:rPr lang="es-ES" sz="9600" i="1" dirty="0"/>
              <a:t>Grafos de influencia - grafos dirigidos donde hay una arista de una persona a otra si la primera persona puede influir en la segunda persona.</a:t>
            </a:r>
          </a:p>
          <a:p>
            <a:endParaRPr lang="en-US" dirty="0"/>
          </a:p>
          <a:p>
            <a:endParaRPr lang="en-US" dirty="0"/>
          </a:p>
          <a:p>
            <a:endParaRPr lang="en-US" dirty="0"/>
          </a:p>
          <a:p>
            <a:pPr>
              <a:buNone/>
            </a:pPr>
            <a:endParaRPr lang="en-US" dirty="0"/>
          </a:p>
          <a:p>
            <a:pPr>
              <a:buNone/>
            </a:pPr>
            <a:r>
              <a:rPr lang="en-US" dirty="0"/>
              <a:t>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a:t>Redes sociales</a:t>
            </a:r>
            <a:endParaRPr lang="en-US" dirty="0"/>
          </a:p>
        </p:txBody>
      </p:sp>
      <p:sp>
        <p:nvSpPr>
          <p:cNvPr id="3" name="Content Placeholder 2"/>
          <p:cNvSpPr>
            <a:spLocks noGrp="1"/>
          </p:cNvSpPr>
          <p:nvPr>
            <p:ph idx="1"/>
          </p:nvPr>
        </p:nvSpPr>
        <p:spPr/>
        <p:txBody>
          <a:bodyPr>
            <a:normAutofit/>
          </a:bodyPr>
          <a:lstStyle/>
          <a:p>
            <a:endParaRPr lang="en-US" dirty="0"/>
          </a:p>
          <a:p>
            <a:endParaRPr lang="en-US" dirty="0"/>
          </a:p>
          <a:p>
            <a:endParaRPr lang="en-US" dirty="0"/>
          </a:p>
          <a:p>
            <a:pPr marL="0" indent="0">
              <a:buNone/>
            </a:pPr>
            <a:endParaRPr lang="en-US" dirty="0"/>
          </a:p>
          <a:p>
            <a:endParaRPr lang="en-US" dirty="0"/>
          </a:p>
          <a:p>
            <a:endParaRPr lang="en-US" dirty="0"/>
          </a:p>
          <a:p>
            <a:pPr>
              <a:buNone/>
            </a:pPr>
            <a:endParaRPr lang="en-US" dirty="0"/>
          </a:p>
          <a:p>
            <a:pPr>
              <a:buNone/>
            </a:pPr>
            <a:r>
              <a:rPr lang="en-US" dirty="0"/>
              <a:t>  </a:t>
            </a:r>
          </a:p>
          <a:p>
            <a:pPr marL="0" indent="0">
              <a:buNone/>
            </a:pPr>
            <a:endParaRPr lang="en-US" dirty="0"/>
          </a:p>
        </p:txBody>
      </p:sp>
      <p:pic>
        <p:nvPicPr>
          <p:cNvPr id="4" name="Picture 3" descr="09007.jpg"/>
          <p:cNvPicPr>
            <a:picLocks noChangeAspect="1"/>
          </p:cNvPicPr>
          <p:nvPr/>
        </p:nvPicPr>
        <p:blipFill>
          <a:blip r:embed="rId2" cstate="print"/>
          <a:stretch>
            <a:fillRect/>
          </a:stretch>
        </p:blipFill>
        <p:spPr>
          <a:xfrm>
            <a:off x="4648200" y="1905000"/>
            <a:ext cx="3099054" cy="1660398"/>
          </a:xfrm>
          <a:prstGeom prst="rect">
            <a:avLst/>
          </a:prstGeom>
        </p:spPr>
      </p:pic>
      <p:pic>
        <p:nvPicPr>
          <p:cNvPr id="5" name="Picture 4" descr="09008.jpg"/>
          <p:cNvPicPr>
            <a:picLocks noChangeAspect="1"/>
          </p:cNvPicPr>
          <p:nvPr/>
        </p:nvPicPr>
        <p:blipFill>
          <a:blip r:embed="rId3" cstate="print"/>
          <a:stretch>
            <a:fillRect/>
          </a:stretch>
        </p:blipFill>
        <p:spPr>
          <a:xfrm>
            <a:off x="5257800" y="4266471"/>
            <a:ext cx="1586484" cy="906780"/>
          </a:xfrm>
          <a:prstGeom prst="rect">
            <a:avLst/>
          </a:prstGeom>
        </p:spPr>
      </p:pic>
      <p:sp>
        <p:nvSpPr>
          <p:cNvPr id="8" name="TextBox 7"/>
          <p:cNvSpPr txBox="1"/>
          <p:nvPr/>
        </p:nvSpPr>
        <p:spPr>
          <a:xfrm>
            <a:off x="963681" y="2352824"/>
            <a:ext cx="2797037" cy="1477328"/>
          </a:xfrm>
          <a:prstGeom prst="rect">
            <a:avLst/>
          </a:prstGeom>
          <a:noFill/>
        </p:spPr>
        <p:txBody>
          <a:bodyPr wrap="square" rtlCol="0">
            <a:spAutoFit/>
          </a:bodyPr>
          <a:lstStyle/>
          <a:p>
            <a:r>
              <a:rPr lang="en-US" b="1" dirty="0" err="1"/>
              <a:t>Ejemplo</a:t>
            </a:r>
            <a:r>
              <a:rPr lang="en-US" dirty="0"/>
              <a:t>: </a:t>
            </a:r>
            <a:r>
              <a:rPr lang="es-ES" dirty="0"/>
              <a:t>Un grafo de amistad donde dos personas están conectadas si son amigos de Facebook.</a:t>
            </a:r>
            <a:endParaRPr lang="en-US" dirty="0"/>
          </a:p>
        </p:txBody>
      </p:sp>
      <p:sp>
        <p:nvSpPr>
          <p:cNvPr id="9" name="TextBox 8"/>
          <p:cNvSpPr txBox="1"/>
          <p:nvPr/>
        </p:nvSpPr>
        <p:spPr>
          <a:xfrm>
            <a:off x="1066800" y="4526920"/>
            <a:ext cx="2057400" cy="646331"/>
          </a:xfrm>
          <a:prstGeom prst="rect">
            <a:avLst/>
          </a:prstGeom>
          <a:noFill/>
        </p:spPr>
        <p:txBody>
          <a:bodyPr wrap="square" rtlCol="0">
            <a:spAutoFit/>
          </a:bodyPr>
          <a:lstStyle/>
          <a:p>
            <a:r>
              <a:rPr lang="en-US" b="1" dirty="0" err="1"/>
              <a:t>Ejemplo</a:t>
            </a:r>
            <a:r>
              <a:rPr lang="en-US" dirty="0"/>
              <a:t>: </a:t>
            </a:r>
            <a:r>
              <a:rPr lang="es-ES" dirty="0"/>
              <a:t>Un grafo de influencia</a:t>
            </a:r>
            <a:endParaRPr lang="en-US" dirty="0"/>
          </a:p>
        </p:txBody>
      </p:sp>
    </p:spTree>
    <p:extLst>
      <p:ext uri="{BB962C8B-B14F-4D97-AF65-F5344CB8AC3E}">
        <p14:creationId xmlns:p14="http://schemas.microsoft.com/office/powerpoint/2010/main" val="4035524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a:t>Ejemplos de grafos de colaboración </a:t>
            </a:r>
            <a:endParaRPr lang="en-US" dirty="0"/>
          </a:p>
        </p:txBody>
      </p:sp>
      <p:sp>
        <p:nvSpPr>
          <p:cNvPr id="3" name="Content Placeholder 2"/>
          <p:cNvSpPr>
            <a:spLocks noGrp="1"/>
          </p:cNvSpPr>
          <p:nvPr>
            <p:ph idx="1"/>
          </p:nvPr>
        </p:nvSpPr>
        <p:spPr/>
        <p:txBody>
          <a:bodyPr>
            <a:normAutofit/>
          </a:bodyPr>
          <a:lstStyle/>
          <a:p>
            <a:r>
              <a:rPr lang="es-ES" sz="2400" dirty="0"/>
              <a:t>El grafo de Hollywood da un modelo de la colaboración de actores en películas. Representamos a los actores por vértices y conectamos dos vértices si los actores que representan han aparecido en la misma película. </a:t>
            </a:r>
          </a:p>
          <a:p>
            <a:pPr lvl="1"/>
            <a:r>
              <a:rPr lang="es-ES" dirty="0"/>
              <a:t>Un grafo de colaboración académica en matemáticas da un modelo de la colaboración de investigadores que han escrito conjuntamente un artículo sobre un cierto tema. Representamos a los investigadores en matemáticas usando vértices. Conectamos los vértices que representan a dos investigadores en esta disciplina si son coautores de un trabajo.</a:t>
            </a:r>
            <a:endParaRPr lang="en-US" dirty="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96112"/>
          </a:xfrm>
        </p:spPr>
        <p:txBody>
          <a:bodyPr>
            <a:normAutofit fontScale="90000"/>
          </a:bodyPr>
          <a:lstStyle/>
          <a:p>
            <a:r>
              <a:rPr lang="en-US" sz="4400" dirty="0" err="1"/>
              <a:t>Aplicaciones</a:t>
            </a:r>
            <a:r>
              <a:rPr lang="en-US" dirty="0"/>
              <a:t> a redes de </a:t>
            </a:r>
            <a:r>
              <a:rPr lang="en-US" dirty="0" err="1"/>
              <a:t>información</a:t>
            </a:r>
            <a:endParaRPr lang="en-US" dirty="0"/>
          </a:p>
        </p:txBody>
      </p:sp>
      <p:sp>
        <p:nvSpPr>
          <p:cNvPr id="3" name="Content Placeholder 2"/>
          <p:cNvSpPr>
            <a:spLocks noGrp="1"/>
          </p:cNvSpPr>
          <p:nvPr>
            <p:ph idx="1"/>
          </p:nvPr>
        </p:nvSpPr>
        <p:spPr>
          <a:xfrm>
            <a:off x="457200" y="1600200"/>
            <a:ext cx="8229600" cy="4724400"/>
          </a:xfrm>
        </p:spPr>
        <p:txBody>
          <a:bodyPr>
            <a:noAutofit/>
          </a:bodyPr>
          <a:lstStyle/>
          <a:p>
            <a:r>
              <a:rPr lang="es-ES" sz="2000" dirty="0">
                <a:latin typeface="Arial" panose="020B0604020202020204" pitchFamily="34" charset="0"/>
                <a:cs typeface="Arial" panose="020B0604020202020204" pitchFamily="34" charset="0"/>
              </a:rPr>
              <a:t>Los grafos se pueden utilizar para construir modelos de diferentes tipos de redes que enlazan diferentes tipos de información.</a:t>
            </a:r>
          </a:p>
          <a:p>
            <a:r>
              <a:rPr lang="es-ES" sz="2000" dirty="0">
                <a:latin typeface="Arial" panose="020B0604020202020204" pitchFamily="34" charset="0"/>
                <a:cs typeface="Arial" panose="020B0604020202020204" pitchFamily="34" charset="0"/>
              </a:rPr>
              <a:t>En un grafo para la web, las páginas web están representadas por vértices (o nodos)  y los enlaces están representados por aristas dirigidas. Un grafo web da un modelo de  la web en un momento determinado. Explicaremos cómo los motores de búsqueda utilizan el grafo web más adelante. </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Redes de </a:t>
            </a:r>
            <a:r>
              <a:rPr lang="en-US" sz="2000" dirty="0" err="1">
                <a:latin typeface="Arial" panose="020B0604020202020204" pitchFamily="34" charset="0"/>
                <a:cs typeface="Arial" panose="020B0604020202020204" pitchFamily="34" charset="0"/>
              </a:rPr>
              <a:t>citaciones</a:t>
            </a:r>
            <a:r>
              <a:rPr lang="en-US" sz="2000" dirty="0">
                <a:latin typeface="Arial" panose="020B0604020202020204" pitchFamily="34" charset="0"/>
                <a:cs typeface="Arial" panose="020B0604020202020204" pitchFamily="34" charset="0"/>
              </a:rPr>
              <a:t> (</a:t>
            </a:r>
            <a:r>
              <a:rPr lang="en-US" sz="2000" i="1" dirty="0">
                <a:latin typeface="Arial" panose="020B0604020202020204" pitchFamily="34" charset="0"/>
                <a:cs typeface="Arial" panose="020B0604020202020204" pitchFamily="34" charset="0"/>
              </a:rPr>
              <a:t>citation network) en </a:t>
            </a:r>
            <a:r>
              <a:rPr lang="en-US" sz="2000" i="1" dirty="0" err="1">
                <a:latin typeface="Arial" panose="020B0604020202020204" pitchFamily="34" charset="0"/>
                <a:cs typeface="Arial" panose="020B0604020202020204" pitchFamily="34" charset="0"/>
              </a:rPr>
              <a:t>matemáticas</a:t>
            </a:r>
            <a:r>
              <a:rPr lang="en-US" sz="2000" i="1" dirty="0">
                <a:latin typeface="Arial" panose="020B0604020202020204" pitchFamily="34" charset="0"/>
                <a:cs typeface="Arial" panose="020B0604020202020204" pitchFamily="34" charset="0"/>
              </a:rPr>
              <a:t> (o </a:t>
            </a:r>
            <a:r>
              <a:rPr lang="en-US" sz="2000" i="1" dirty="0" err="1">
                <a:latin typeface="Arial" panose="020B0604020202020204" pitchFamily="34" charset="0"/>
                <a:cs typeface="Arial" panose="020B0604020202020204" pitchFamily="34" charset="0"/>
              </a:rPr>
              <a:t>cualquier</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otra</a:t>
            </a:r>
            <a:r>
              <a:rPr lang="en-US" sz="2000" i="1" dirty="0">
                <a:latin typeface="Arial" panose="020B0604020202020204" pitchFamily="34" charset="0"/>
                <a:cs typeface="Arial" panose="020B0604020202020204" pitchFamily="34" charset="0"/>
              </a:rPr>
              <a:t> </a:t>
            </a:r>
            <a:r>
              <a:rPr lang="en-US" sz="2000" i="1" dirty="0" err="1">
                <a:latin typeface="Arial" panose="020B0604020202020204" pitchFamily="34" charset="0"/>
                <a:cs typeface="Arial" panose="020B0604020202020204" pitchFamily="34" charset="0"/>
              </a:rPr>
              <a:t>ciencia</a:t>
            </a:r>
            <a:r>
              <a:rPr lang="en-US" sz="2000" i="1">
                <a:latin typeface="Arial" panose="020B0604020202020204" pitchFamily="34" charset="0"/>
                <a:cs typeface="Arial" panose="020B0604020202020204" pitchFamily="34" charset="0"/>
              </a:rPr>
              <a:t>)</a:t>
            </a:r>
            <a:r>
              <a:rPr lang="en-US" sz="200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marL="365760" lvl="1" indent="0">
              <a:buNone/>
            </a:pPr>
            <a:r>
              <a:rPr lang="es-ES" sz="2000" i="1" dirty="0">
                <a:latin typeface="Arial" panose="020B0604020202020204" pitchFamily="34" charset="0"/>
                <a:cs typeface="Arial" panose="020B0604020202020204" pitchFamily="34" charset="0"/>
              </a:rPr>
              <a:t>Los artículos de investigación en </a:t>
            </a:r>
            <a:r>
              <a:rPr lang="en-US" sz="2000" i="1" dirty="0">
                <a:latin typeface="Arial" panose="020B0604020202020204" pitchFamily="34" charset="0"/>
                <a:cs typeface="Arial" panose="020B0604020202020204" pitchFamily="34" charset="0"/>
              </a:rPr>
              <a:t>en </a:t>
            </a:r>
            <a:r>
              <a:rPr lang="en-US" sz="2000" i="1" dirty="0" err="1">
                <a:latin typeface="Arial" panose="020B0604020202020204" pitchFamily="34" charset="0"/>
                <a:cs typeface="Arial" panose="020B0604020202020204" pitchFamily="34" charset="0"/>
              </a:rPr>
              <a:t>matemáticas</a:t>
            </a:r>
            <a:r>
              <a:rPr lang="es-ES" sz="2000" i="1" dirty="0">
                <a:latin typeface="Arial" panose="020B0604020202020204" pitchFamily="34" charset="0"/>
                <a:cs typeface="Arial" panose="020B0604020202020204" pitchFamily="34" charset="0"/>
              </a:rPr>
              <a:t> están representados por vértices. Cuando un artículo cita un segundo artículo como referencia, hay una arista desde el vértice que representa este artículo hasta el vértice que representa el segundo artículo.</a:t>
            </a:r>
            <a:endParaRPr lang="en-US" sz="2000" i="1" dirty="0">
              <a:latin typeface="Arial" panose="020B0604020202020204" pitchFamily="34" charset="0"/>
              <a:cs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Redes de </a:t>
            </a:r>
            <a:r>
              <a:rPr lang="en-US" dirty="0" err="1"/>
              <a:t>transportes</a:t>
            </a:r>
            <a:endParaRPr lang="en-US" dirty="0"/>
          </a:p>
        </p:txBody>
      </p:sp>
      <p:sp>
        <p:nvSpPr>
          <p:cNvPr id="3" name="Content Placeholder 2"/>
          <p:cNvSpPr>
            <a:spLocks noGrp="1"/>
          </p:cNvSpPr>
          <p:nvPr>
            <p:ph idx="1"/>
          </p:nvPr>
        </p:nvSpPr>
        <p:spPr/>
        <p:txBody>
          <a:bodyPr>
            <a:noAutofit/>
          </a:bodyPr>
          <a:lstStyle/>
          <a:p>
            <a:pPr lvl="1"/>
            <a:r>
              <a:rPr lang="es-ES" sz="2000" dirty="0">
                <a:latin typeface="Arial" panose="020B0604020202020204" pitchFamily="34" charset="0"/>
                <a:cs typeface="Arial" panose="020B0604020202020204" pitchFamily="34" charset="0"/>
              </a:rPr>
              <a:t>Los grafos son ampliamente utilizados en el estudio de las redes de transporte. </a:t>
            </a:r>
          </a:p>
          <a:p>
            <a:pPr lvl="1"/>
            <a:r>
              <a:rPr lang="es-ES" sz="2000" dirty="0">
                <a:latin typeface="Arial" panose="020B0604020202020204" pitchFamily="34" charset="0"/>
                <a:cs typeface="Arial" panose="020B0604020202020204" pitchFamily="34" charset="0"/>
              </a:rPr>
              <a:t>Redes de </a:t>
            </a:r>
            <a:r>
              <a:rPr lang="es-ES" sz="2000" b="1" dirty="0">
                <a:latin typeface="Arial" panose="020B0604020202020204" pitchFamily="34" charset="0"/>
                <a:cs typeface="Arial" panose="020B0604020202020204" pitchFamily="34" charset="0"/>
              </a:rPr>
              <a:t>aerolíneas: U</a:t>
            </a:r>
            <a:r>
              <a:rPr lang="es-ES" sz="2000" dirty="0">
                <a:latin typeface="Arial" panose="020B0604020202020204" pitchFamily="34" charset="0"/>
                <a:cs typeface="Arial" panose="020B0604020202020204" pitchFamily="34" charset="0"/>
              </a:rPr>
              <a:t>tilizamos </a:t>
            </a:r>
            <a:r>
              <a:rPr lang="es-ES" sz="2000" dirty="0" err="1">
                <a:latin typeface="Arial" panose="020B0604020202020204" pitchFamily="34" charset="0"/>
                <a:cs typeface="Arial" panose="020B0604020202020204" pitchFamily="34" charset="0"/>
              </a:rPr>
              <a:t>multigrafos</a:t>
            </a:r>
            <a:r>
              <a:rPr lang="es-ES" sz="2000" dirty="0">
                <a:latin typeface="Arial" panose="020B0604020202020204" pitchFamily="34" charset="0"/>
                <a:cs typeface="Arial" panose="020B0604020202020204" pitchFamily="34" charset="0"/>
              </a:rPr>
              <a:t> dirigidos  donde l</a:t>
            </a:r>
            <a:r>
              <a:rPr lang="en-US" sz="2000" dirty="0" err="1">
                <a:latin typeface="Arial" panose="020B0604020202020204" pitchFamily="34" charset="0"/>
                <a:cs typeface="Arial" panose="020B0604020202020204" pitchFamily="34" charset="0"/>
              </a:rPr>
              <a:t>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aeropuertos</a:t>
            </a:r>
            <a:r>
              <a:rPr lang="en-US" sz="2000" dirty="0">
                <a:latin typeface="Arial" panose="020B0604020202020204" pitchFamily="34" charset="0"/>
                <a:cs typeface="Arial" panose="020B0604020202020204" pitchFamily="34" charset="0"/>
              </a:rPr>
              <a:t> se </a:t>
            </a:r>
            <a:r>
              <a:rPr lang="en-US" sz="2000" dirty="0" err="1">
                <a:latin typeface="Arial" panose="020B0604020202020204" pitchFamily="34" charset="0"/>
                <a:cs typeface="Arial" panose="020B0604020202020204" pitchFamily="34" charset="0"/>
              </a:rPr>
              <a:t>representan</a:t>
            </a:r>
            <a:r>
              <a:rPr lang="en-US" sz="2000" dirty="0">
                <a:latin typeface="Arial" panose="020B0604020202020204" pitchFamily="34" charset="0"/>
                <a:cs typeface="Arial" panose="020B0604020202020204" pitchFamily="34" charset="0"/>
              </a:rPr>
              <a:t> por vertices y c</a:t>
            </a:r>
            <a:r>
              <a:rPr lang="es-ES" sz="2000" dirty="0" err="1">
                <a:latin typeface="Arial" panose="020B0604020202020204" pitchFamily="34" charset="0"/>
                <a:cs typeface="Arial" panose="020B0604020202020204" pitchFamily="34" charset="0"/>
              </a:rPr>
              <a:t>ada</a:t>
            </a:r>
            <a:r>
              <a:rPr lang="es-ES" sz="2000" dirty="0">
                <a:latin typeface="Arial" panose="020B0604020202020204" pitchFamily="34" charset="0"/>
                <a:cs typeface="Arial" panose="020B0604020202020204" pitchFamily="34" charset="0"/>
              </a:rPr>
              <a:t> vuelo está representado por una arista dirigida desde el vértice que representa el aeropuerto de salida hasta el vértice que representa el aeropuerto de destino.</a:t>
            </a:r>
          </a:p>
          <a:p>
            <a:r>
              <a:rPr lang="es-ES" sz="2000" b="1" dirty="0">
                <a:latin typeface="Arial" panose="020B0604020202020204" pitchFamily="34" charset="0"/>
                <a:cs typeface="Arial" panose="020B0604020202020204" pitchFamily="34" charset="0"/>
              </a:rPr>
              <a:t>Redes de carreteras:</a:t>
            </a:r>
            <a:r>
              <a:rPr lang="es-ES" sz="2000" dirty="0">
                <a:latin typeface="Arial" panose="020B0604020202020204" pitchFamily="34" charset="0"/>
                <a:cs typeface="Arial" panose="020B0604020202020204" pitchFamily="34" charset="0"/>
              </a:rPr>
              <a:t> Utilizamos grafos donde los vértices representan intersecciones y las aristas representan carreteras. </a:t>
            </a:r>
          </a:p>
          <a:p>
            <a:r>
              <a:rPr lang="es-ES" sz="2000" dirty="0">
                <a:latin typeface="Arial" panose="020B0604020202020204" pitchFamily="34" charset="0"/>
                <a:cs typeface="Arial" panose="020B0604020202020204" pitchFamily="34" charset="0"/>
              </a:rPr>
              <a:t>Las aristas no rectas representan caminos de dos vías y las aristas dirigidas representan caminos de un solo sentido.</a:t>
            </a:r>
          </a:p>
        </p:txBody>
      </p:sp>
    </p:spTree>
    <p:extLst>
      <p:ext uri="{BB962C8B-B14F-4D97-AF65-F5344CB8AC3E}">
        <p14:creationId xmlns:p14="http://schemas.microsoft.com/office/powerpoint/2010/main" val="41756214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a:t>Aplicaciones a diseño de software</a:t>
            </a:r>
            <a:endParaRPr lang="en-US" dirty="0"/>
          </a:p>
        </p:txBody>
      </p:sp>
      <p:sp>
        <p:nvSpPr>
          <p:cNvPr id="3" name="Content Placeholder 2"/>
          <p:cNvSpPr>
            <a:spLocks noGrp="1"/>
          </p:cNvSpPr>
          <p:nvPr>
            <p:ph idx="1"/>
          </p:nvPr>
        </p:nvSpPr>
        <p:spPr/>
        <p:txBody>
          <a:bodyPr>
            <a:normAutofit fontScale="70000" lnSpcReduction="20000"/>
          </a:bodyPr>
          <a:lstStyle/>
          <a:p>
            <a:r>
              <a:rPr lang="es-ES" dirty="0"/>
              <a:t>Los grafos se utilizan mucho en el diseño de software. Vamos a introducir dos de estos modelos, uno que representa la dependencia entre los módulos de una aplicación de software y el otro que representa las restricciones en la ejecución de sentencias en programas informáticos.</a:t>
            </a:r>
          </a:p>
          <a:p>
            <a:pPr lvl="1"/>
            <a:r>
              <a:rPr lang="es-ES" dirty="0"/>
              <a:t>Cuando se utiliza un enfoque </a:t>
            </a:r>
            <a:r>
              <a:rPr lang="es-ES" i="1" dirty="0"/>
              <a:t>top-</a:t>
            </a:r>
            <a:r>
              <a:rPr lang="es-ES" i="1" dirty="0" err="1"/>
              <a:t>down</a:t>
            </a:r>
            <a:r>
              <a:rPr lang="es-ES" dirty="0"/>
              <a:t> para diseñar software, el sistema se divide en módulos, cada uno realizando una tarea específica. Usamos un grafo de dependencias de módulos para representar la dependencia entre estos módulos. Estas dependencias deben entenderse antes de codificar.</a:t>
            </a:r>
          </a:p>
          <a:p>
            <a:pPr lvl="1"/>
            <a:r>
              <a:rPr lang="es-ES" dirty="0"/>
              <a:t>En un grafo de dependencias de módulo, los vértices representan módulos de software y hay una </a:t>
            </a:r>
            <a:r>
              <a:rPr lang="es-ES" dirty="0" err="1"/>
              <a:t>aristade</a:t>
            </a:r>
            <a:r>
              <a:rPr lang="es-ES" dirty="0"/>
              <a:t> un módulo a otro si el segundo módulo depende del primero.</a:t>
            </a:r>
          </a:p>
          <a:p>
            <a:pPr marL="393192" lvl="1" indent="0">
              <a:buNone/>
            </a:pPr>
            <a:endParaRPr lang="en-US" dirty="0"/>
          </a:p>
          <a:p>
            <a:pPr marL="393192" lvl="1" indent="0">
              <a:buNone/>
            </a:pPr>
            <a:endParaRPr lang="en-US" dirty="0"/>
          </a:p>
          <a:p>
            <a:pPr marL="393192" lvl="1" indent="0">
              <a:buNone/>
            </a:pPr>
            <a:endParaRPr lang="en-US" dirty="0"/>
          </a:p>
          <a:p>
            <a:pPr marL="393192" lvl="1" indent="0">
              <a:buNone/>
            </a:pPr>
            <a:endParaRPr lang="en-US" dirty="0"/>
          </a:p>
          <a:p>
            <a:pPr marL="393192" lvl="1" indent="0">
              <a:buNone/>
            </a:pPr>
            <a:r>
              <a:rPr lang="en-US" dirty="0"/>
              <a:t> </a:t>
            </a:r>
          </a:p>
          <a:p>
            <a:endParaRPr lang="en-US" dirty="0"/>
          </a:p>
        </p:txBody>
      </p:sp>
      <p:pic>
        <p:nvPicPr>
          <p:cNvPr id="4" name="Picture 3" descr="FIGURE10.1.9.jpg"/>
          <p:cNvPicPr>
            <a:picLocks noChangeAspect="1"/>
          </p:cNvPicPr>
          <p:nvPr/>
        </p:nvPicPr>
        <p:blipFill>
          <a:blip r:embed="rId3" cstate="print"/>
          <a:stretch>
            <a:fillRect/>
          </a:stretch>
        </p:blipFill>
        <p:spPr>
          <a:xfrm>
            <a:off x="5029200" y="4420433"/>
            <a:ext cx="2971800" cy="1905000"/>
          </a:xfrm>
          <a:prstGeom prst="rect">
            <a:avLst/>
          </a:prstGeom>
        </p:spPr>
      </p:pic>
      <p:sp>
        <p:nvSpPr>
          <p:cNvPr id="5" name="TextBox 4"/>
          <p:cNvSpPr txBox="1"/>
          <p:nvPr/>
        </p:nvSpPr>
        <p:spPr>
          <a:xfrm>
            <a:off x="914400" y="5029200"/>
            <a:ext cx="4114800" cy="964367"/>
          </a:xfrm>
          <a:prstGeom prst="rect">
            <a:avLst/>
          </a:prstGeom>
          <a:noFill/>
        </p:spPr>
        <p:txBody>
          <a:bodyPr wrap="square" rtlCol="0">
            <a:spAutoFit/>
          </a:bodyPr>
          <a:lstStyle/>
          <a:p>
            <a:pPr>
              <a:lnSpc>
                <a:spcPts val="1700"/>
              </a:lnSpc>
            </a:pPr>
            <a:r>
              <a:rPr lang="es-ES" sz="1600" b="1" dirty="0"/>
              <a:t>Ejemplo:</a:t>
            </a:r>
            <a:r>
              <a:rPr lang="es-ES" sz="1600" dirty="0"/>
              <a:t> Las dependencias entre los siete módulos en el diseño de un navegador web están representadas por este grafo de dependencias de módulos</a:t>
            </a:r>
            <a:r>
              <a:rPr lang="en-US" sz="1600" dirty="0"/>
              <a:t>.</a:t>
            </a:r>
          </a:p>
        </p:txBody>
      </p:sp>
    </p:spTree>
    <p:extLst>
      <p:ext uri="{BB962C8B-B14F-4D97-AF65-F5344CB8AC3E}">
        <p14:creationId xmlns:p14="http://schemas.microsoft.com/office/powerpoint/2010/main" val="232679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D0C161-BC5E-45A1-A6B8-612177196CB0}"/>
              </a:ext>
            </a:extLst>
          </p:cNvPr>
          <p:cNvSpPr>
            <a:spLocks noGrp="1"/>
          </p:cNvSpPr>
          <p:nvPr>
            <p:ph type="title"/>
          </p:nvPr>
        </p:nvSpPr>
        <p:spPr/>
        <p:txBody>
          <a:bodyPr/>
          <a:lstStyle/>
          <a:p>
            <a:r>
              <a:rPr lang="es-ES" dirty="0"/>
              <a:t>Introducción</a:t>
            </a:r>
          </a:p>
        </p:txBody>
      </p:sp>
      <p:pic>
        <p:nvPicPr>
          <p:cNvPr id="1028" name="Imagen 7" descr="Resultado de imagen de graphs edges">
            <a:extLst>
              <a:ext uri="{FF2B5EF4-FFF2-40B4-BE49-F238E27FC236}">
                <a16:creationId xmlns:a16="http://schemas.microsoft.com/office/drawing/2014/main" id="{562D2148-23CC-4345-AF55-5E5CCD69CC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67" y="2914650"/>
            <a:ext cx="3213100" cy="742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B79CB545-FF69-4834-A61F-82EE10C54898}"/>
              </a:ext>
            </a:extLst>
          </p:cNvPr>
          <p:cNvSpPr>
            <a:spLocks noChangeArrowheads="1"/>
          </p:cNvSpPr>
          <p:nvPr/>
        </p:nvSpPr>
        <p:spPr bwMode="auto">
          <a:xfrm>
            <a:off x="8467" y="3657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
        <p:nvSpPr>
          <p:cNvPr id="9" name="Marcador de contenido 8">
            <a:extLst>
              <a:ext uri="{FF2B5EF4-FFF2-40B4-BE49-F238E27FC236}">
                <a16:creationId xmlns:a16="http://schemas.microsoft.com/office/drawing/2014/main" id="{A2AFD1C4-043D-4765-9AD3-CE6BC7B4B649}"/>
              </a:ext>
            </a:extLst>
          </p:cNvPr>
          <p:cNvSpPr>
            <a:spLocks noGrp="1"/>
          </p:cNvSpPr>
          <p:nvPr>
            <p:ph idx="1"/>
          </p:nvPr>
        </p:nvSpPr>
        <p:spPr/>
        <p:txBody>
          <a:bodyPr/>
          <a:lstStyle/>
          <a:p>
            <a:r>
              <a:rPr lang="es-ES" sz="2800" dirty="0">
                <a:effectLst/>
                <a:latin typeface="Arial" panose="020B0604020202020204" pitchFamily="34" charset="0"/>
                <a:ea typeface="Calibri" panose="020F0502020204030204" pitchFamily="34" charset="0"/>
                <a:cs typeface="Times New Roman" panose="02020603050405020304" pitchFamily="18" charset="0"/>
              </a:rPr>
              <a:t>La teoría que vamos a estudiar ahora resuelve este tipo de problemas.</a:t>
            </a:r>
          </a:p>
          <a:p>
            <a:endParaRPr lang="es-ES" sz="2800" dirty="0">
              <a:effectLst/>
              <a:latin typeface="Arial" panose="020B0604020202020204" pitchFamily="34" charset="0"/>
              <a:ea typeface="Calibri" panose="020F0502020204030204" pitchFamily="34" charset="0"/>
              <a:cs typeface="Times New Roman" panose="02020603050405020304" pitchFamily="18" charset="0"/>
            </a:endParaRPr>
          </a:p>
          <a:p>
            <a:r>
              <a:rPr lang="es-ES" sz="2800" dirty="0">
                <a:latin typeface="Arial" panose="020B0604020202020204" pitchFamily="34" charset="0"/>
                <a:ea typeface="Calibri" panose="020F0502020204030204" pitchFamily="34" charset="0"/>
                <a:cs typeface="Times New Roman" panose="02020603050405020304" pitchFamily="18" charset="0"/>
              </a:rPr>
              <a:t>              </a:t>
            </a:r>
            <a:r>
              <a:rPr lang="es-ES" sz="1400" dirty="0">
                <a:latin typeface="Arial" panose="020B0604020202020204" pitchFamily="34" charset="0"/>
                <a:ea typeface="Calibri" panose="020F0502020204030204" pitchFamily="34" charset="0"/>
                <a:cs typeface="Times New Roman" panose="02020603050405020304" pitchFamily="18" charset="0"/>
              </a:rPr>
              <a:t>Figura 1</a:t>
            </a:r>
          </a:p>
          <a:p>
            <a:r>
              <a:rPr lang="es-ES" sz="2800" dirty="0">
                <a:effectLst/>
                <a:latin typeface="Arial" panose="020B0604020202020204" pitchFamily="34" charset="0"/>
                <a:ea typeface="Calibri" panose="020F0502020204030204" pitchFamily="34" charset="0"/>
                <a:cs typeface="Times New Roman" panose="02020603050405020304" pitchFamily="18" charset="0"/>
              </a:rPr>
              <a:t>Por ejemplo, considerad el siguiente problema: Tenemos 5 puntos conectados por líneas tal y como aparece en este dibujo. ¿Podemos pasar por cada línea una vez </a:t>
            </a:r>
            <a:r>
              <a:rPr lang="es-ES" sz="2800" i="1" dirty="0">
                <a:effectLst/>
                <a:latin typeface="Arial" panose="020B0604020202020204" pitchFamily="34" charset="0"/>
                <a:ea typeface="Calibri" panose="020F0502020204030204" pitchFamily="34" charset="0"/>
                <a:cs typeface="Times New Roman" panose="02020603050405020304" pitchFamily="18" charset="0"/>
              </a:rPr>
              <a:t>sin levantar el boli del papel</a:t>
            </a:r>
            <a:r>
              <a:rPr lang="es-ES" sz="2800" dirty="0">
                <a:effectLst/>
                <a:latin typeface="Arial" panose="020B0604020202020204" pitchFamily="34" charset="0"/>
                <a:ea typeface="Calibri" panose="020F0502020204030204" pitchFamily="34" charset="0"/>
                <a:cs typeface="Times New Roman" panose="02020603050405020304" pitchFamily="18" charset="0"/>
              </a:rPr>
              <a:t>?</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1705095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1"/>
            <a:r>
              <a:rPr lang="es-ES" dirty="0"/>
              <a:t>Podemos usar un grafo dirigido, llamado </a:t>
            </a:r>
            <a:r>
              <a:rPr lang="es-ES" i="1" dirty="0"/>
              <a:t>grafo de precedencia, </a:t>
            </a:r>
            <a:r>
              <a:rPr lang="es-ES" dirty="0"/>
              <a:t>para representar qué sentencias deben haber sido ejecutadas antes de ejecutar cada sentencia. Los vértices representan sentencias en un programa informático. Hay una arista dirigida de un vértice a un segundo vértice si el segundo vértice no se puede ejecutar antes del primero</a:t>
            </a:r>
            <a:endParaRPr lang="en-US" dirty="0"/>
          </a:p>
          <a:p>
            <a:pPr lvl="1"/>
            <a:endParaRPr lang="en-US" dirty="0"/>
          </a:p>
          <a:p>
            <a:pPr lvl="1"/>
            <a:endParaRPr lang="en-US" dirty="0"/>
          </a:p>
          <a:p>
            <a:pPr lvl="1"/>
            <a:endParaRPr lang="en-US" dirty="0"/>
          </a:p>
          <a:p>
            <a:pPr lvl="1"/>
            <a:endParaRPr lang="en-US" dirty="0"/>
          </a:p>
          <a:p>
            <a:pPr marL="393192" lvl="1" indent="0">
              <a:buNone/>
            </a:pPr>
            <a:r>
              <a:rPr lang="en-US" dirty="0"/>
              <a:t>  </a:t>
            </a:r>
          </a:p>
          <a:p>
            <a:pPr marL="393192" lvl="1" indent="0">
              <a:buNone/>
            </a:pPr>
            <a:r>
              <a:rPr lang="en-US" dirty="0"/>
              <a:t> </a:t>
            </a:r>
          </a:p>
        </p:txBody>
      </p:sp>
      <p:sp>
        <p:nvSpPr>
          <p:cNvPr id="2" name="Title 1"/>
          <p:cNvSpPr>
            <a:spLocks noGrp="1"/>
          </p:cNvSpPr>
          <p:nvPr>
            <p:ph type="title"/>
          </p:nvPr>
        </p:nvSpPr>
        <p:spPr>
          <a:xfrm>
            <a:off x="457200" y="704088"/>
            <a:ext cx="8229600" cy="743712"/>
          </a:xfrm>
        </p:spPr>
        <p:txBody>
          <a:bodyPr>
            <a:normAutofit fontScale="90000"/>
          </a:bodyPr>
          <a:lstStyle/>
          <a:p>
            <a:r>
              <a:rPr lang="es-ES" dirty="0"/>
              <a:t>Aplicaciones a diseño de software</a:t>
            </a:r>
            <a:endParaRPr lang="en-US" dirty="0"/>
          </a:p>
        </p:txBody>
      </p:sp>
      <p:pic>
        <p:nvPicPr>
          <p:cNvPr id="4" name="Content Placeholder 4" descr="09011.jpg"/>
          <p:cNvPicPr>
            <a:picLocks noChangeAspect="1"/>
          </p:cNvPicPr>
          <p:nvPr/>
        </p:nvPicPr>
        <p:blipFill>
          <a:blip r:embed="rId2" cstate="print"/>
          <a:stretch>
            <a:fillRect/>
          </a:stretch>
        </p:blipFill>
        <p:spPr>
          <a:xfrm>
            <a:off x="5247167" y="3810000"/>
            <a:ext cx="2937616" cy="2133600"/>
          </a:xfrm>
          <a:prstGeom prst="rect">
            <a:avLst/>
          </a:prstGeom>
        </p:spPr>
      </p:pic>
      <p:sp>
        <p:nvSpPr>
          <p:cNvPr id="6" name="TextBox 5"/>
          <p:cNvSpPr txBox="1"/>
          <p:nvPr/>
        </p:nvSpPr>
        <p:spPr>
          <a:xfrm>
            <a:off x="1143000" y="4071474"/>
            <a:ext cx="3429000" cy="1406795"/>
          </a:xfrm>
          <a:prstGeom prst="rect">
            <a:avLst/>
          </a:prstGeom>
          <a:noFill/>
        </p:spPr>
        <p:txBody>
          <a:bodyPr wrap="square" rtlCol="0">
            <a:spAutoFit/>
          </a:bodyPr>
          <a:lstStyle/>
          <a:p>
            <a:pPr>
              <a:lnSpc>
                <a:spcPts val="1700"/>
              </a:lnSpc>
            </a:pPr>
            <a:r>
              <a:rPr lang="en-US" b="1" dirty="0" err="1"/>
              <a:t>Ejemplo</a:t>
            </a:r>
            <a:r>
              <a:rPr lang="en-US" dirty="0"/>
              <a:t>:</a:t>
            </a:r>
            <a:r>
              <a:rPr lang="es-ES" dirty="0"/>
              <a:t> Este grafo de precedencia muestra qué sentencias ya deben haber sido ejecutadas antes de que podamos ejecutar cada una de las seis sentencias del programa.</a:t>
            </a:r>
            <a:endParaRPr lang="en-US" dirty="0"/>
          </a:p>
        </p:txBody>
      </p:sp>
    </p:spTree>
    <p:extLst>
      <p:ext uri="{BB962C8B-B14F-4D97-AF65-F5344CB8AC3E}">
        <p14:creationId xmlns:p14="http://schemas.microsoft.com/office/powerpoint/2010/main" val="28042305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Aplicaciones</a:t>
            </a:r>
            <a:r>
              <a:rPr lang="en-US" dirty="0"/>
              <a:t> a la </a:t>
            </a:r>
            <a:r>
              <a:rPr lang="en-US" dirty="0" err="1"/>
              <a:t>biología</a:t>
            </a:r>
            <a:endParaRPr lang="en-US" dirty="0"/>
          </a:p>
        </p:txBody>
      </p:sp>
      <p:sp>
        <p:nvSpPr>
          <p:cNvPr id="3" name="Content Placeholder 2"/>
          <p:cNvSpPr>
            <a:spLocks noGrp="1"/>
          </p:cNvSpPr>
          <p:nvPr>
            <p:ph idx="1"/>
          </p:nvPr>
        </p:nvSpPr>
        <p:spPr>
          <a:xfrm>
            <a:off x="457200" y="1828800"/>
            <a:ext cx="8153400" cy="4191000"/>
          </a:xfrm>
        </p:spPr>
        <p:txBody>
          <a:bodyPr>
            <a:normAutofit fontScale="92500"/>
          </a:bodyPr>
          <a:lstStyle/>
          <a:p>
            <a:pPr lvl="1"/>
            <a:r>
              <a:rPr lang="es-ES" dirty="0"/>
              <a:t>Los grafos se utilizan en muchas áreas de la biología. Describiremos dos de estos modelos, uno para ecología y el otro para la biología molecular. </a:t>
            </a:r>
          </a:p>
          <a:p>
            <a:pPr lvl="1"/>
            <a:r>
              <a:rPr lang="es-ES" dirty="0"/>
              <a:t>La competencia de modelos entre especies en un ecosistema:</a:t>
            </a:r>
          </a:p>
          <a:p>
            <a:pPr marL="393192" lvl="1" indent="0">
              <a:buNone/>
            </a:pPr>
            <a:r>
              <a:rPr lang="en-US" dirty="0"/>
              <a:t>Los </a:t>
            </a:r>
            <a:r>
              <a:rPr lang="en-US" dirty="0" err="1"/>
              <a:t>vértices</a:t>
            </a:r>
            <a:r>
              <a:rPr lang="en-US" dirty="0"/>
              <a:t> </a:t>
            </a:r>
            <a:r>
              <a:rPr lang="en-US" dirty="0" err="1"/>
              <a:t>representan</a:t>
            </a:r>
            <a:r>
              <a:rPr lang="en-US" dirty="0"/>
              <a:t> </a:t>
            </a:r>
            <a:r>
              <a:rPr lang="en-US" dirty="0" err="1"/>
              <a:t>especies</a:t>
            </a:r>
            <a:r>
              <a:rPr lang="en-US" dirty="0"/>
              <a:t> y una arista </a:t>
            </a:r>
            <a:r>
              <a:rPr lang="en-US" dirty="0" err="1"/>
              <a:t>conecta</a:t>
            </a:r>
            <a:r>
              <a:rPr lang="en-US" dirty="0"/>
              <a:t> 2 </a:t>
            </a:r>
            <a:r>
              <a:rPr lang="en-US" dirty="0" err="1"/>
              <a:t>vértices</a:t>
            </a:r>
            <a:r>
              <a:rPr lang="en-US" dirty="0"/>
              <a:t> </a:t>
            </a:r>
            <a:r>
              <a:rPr lang="en-US" dirty="0" err="1"/>
              <a:t>cuando</a:t>
            </a:r>
            <a:r>
              <a:rPr lang="en-US" dirty="0"/>
              <a:t> </a:t>
            </a:r>
            <a:r>
              <a:rPr lang="en-US" dirty="0" err="1"/>
              <a:t>representan</a:t>
            </a:r>
            <a:r>
              <a:rPr lang="en-US" dirty="0"/>
              <a:t> </a:t>
            </a:r>
            <a:r>
              <a:rPr lang="en-US" dirty="0" err="1"/>
              <a:t>especies</a:t>
            </a:r>
            <a:r>
              <a:rPr lang="en-US" dirty="0"/>
              <a:t> que </a:t>
            </a:r>
            <a:r>
              <a:rPr lang="en-US" dirty="0" err="1"/>
              <a:t>compiten</a:t>
            </a:r>
            <a:r>
              <a:rPr lang="en-US" dirty="0"/>
              <a:t> por comida.</a:t>
            </a:r>
          </a:p>
          <a:p>
            <a:pPr lvl="1"/>
            <a:endParaRPr lang="en-US" dirty="0"/>
          </a:p>
          <a:p>
            <a:pPr lvl="1"/>
            <a:endParaRPr lang="en-US" dirty="0"/>
          </a:p>
          <a:p>
            <a:pPr lvl="1"/>
            <a:endParaRPr lang="en-US" dirty="0"/>
          </a:p>
          <a:p>
            <a:pPr marL="393192" lvl="1" indent="0">
              <a:buNone/>
            </a:pPr>
            <a:r>
              <a:rPr lang="en-US" dirty="0"/>
              <a:t> </a:t>
            </a:r>
          </a:p>
        </p:txBody>
      </p:sp>
      <p:pic>
        <p:nvPicPr>
          <p:cNvPr id="4" name="Picture 3" descr="09006.jpg"/>
          <p:cNvPicPr>
            <a:picLocks noChangeAspect="1"/>
          </p:cNvPicPr>
          <p:nvPr/>
        </p:nvPicPr>
        <p:blipFill>
          <a:blip r:embed="rId2" cstate="print"/>
          <a:stretch>
            <a:fillRect/>
          </a:stretch>
        </p:blipFill>
        <p:spPr>
          <a:xfrm>
            <a:off x="4899092" y="4052316"/>
            <a:ext cx="2797107" cy="2101596"/>
          </a:xfrm>
          <a:prstGeom prst="rect">
            <a:avLst/>
          </a:prstGeom>
        </p:spPr>
      </p:pic>
      <p:sp>
        <p:nvSpPr>
          <p:cNvPr id="6" name="TextBox 5"/>
          <p:cNvSpPr txBox="1"/>
          <p:nvPr/>
        </p:nvSpPr>
        <p:spPr>
          <a:xfrm>
            <a:off x="914400" y="4613005"/>
            <a:ext cx="2438400" cy="1406795"/>
          </a:xfrm>
          <a:prstGeom prst="rect">
            <a:avLst/>
          </a:prstGeom>
          <a:noFill/>
        </p:spPr>
        <p:txBody>
          <a:bodyPr wrap="square" rtlCol="0">
            <a:spAutoFit/>
          </a:bodyPr>
          <a:lstStyle/>
          <a:p>
            <a:pPr>
              <a:lnSpc>
                <a:spcPts val="1700"/>
              </a:lnSpc>
            </a:pPr>
            <a:r>
              <a:rPr lang="en-US" b="1" dirty="0" err="1"/>
              <a:t>Ejemplo</a:t>
            </a:r>
            <a:r>
              <a:rPr lang="en-US" dirty="0"/>
              <a:t>:</a:t>
            </a:r>
            <a:r>
              <a:rPr lang="es-ES" dirty="0"/>
              <a:t> Este es el gráfico de solapamiento de nichos para un ecosistema forestal con 9 especies.</a:t>
            </a:r>
            <a:endParaRPr lang="en-US" dirty="0"/>
          </a:p>
        </p:txBody>
      </p:sp>
    </p:spTree>
    <p:extLst>
      <p:ext uri="{BB962C8B-B14F-4D97-AF65-F5344CB8AC3E}">
        <p14:creationId xmlns:p14="http://schemas.microsoft.com/office/powerpoint/2010/main" val="21259780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Aplicaciones</a:t>
            </a:r>
            <a:r>
              <a:rPr lang="en-US" dirty="0"/>
              <a:t> a la </a:t>
            </a:r>
            <a:r>
              <a:rPr lang="en-US" dirty="0" err="1"/>
              <a:t>biología</a:t>
            </a:r>
            <a:endParaRPr lang="en-US" dirty="0"/>
          </a:p>
        </p:txBody>
      </p:sp>
      <p:sp>
        <p:nvSpPr>
          <p:cNvPr id="3" name="Content Placeholder 2"/>
          <p:cNvSpPr>
            <a:spLocks noGrp="1"/>
          </p:cNvSpPr>
          <p:nvPr>
            <p:ph idx="1"/>
          </p:nvPr>
        </p:nvSpPr>
        <p:spPr>
          <a:xfrm>
            <a:off x="457200" y="1828800"/>
            <a:ext cx="8153400" cy="4191000"/>
          </a:xfrm>
        </p:spPr>
        <p:txBody>
          <a:bodyPr>
            <a:normAutofit fontScale="77500" lnSpcReduction="20000"/>
          </a:bodyPr>
          <a:lstStyle/>
          <a:p>
            <a:r>
              <a:rPr lang="es-ES" dirty="0"/>
              <a:t>Podemos dar un modelo para la interacción de proteínas en una célula usando una red de interacción de proteínas. En un grafo de interacción de proteínas, los vértices representan proteínas y los vértices están conectados por una arista si las proteínas que representan interactúan.</a:t>
            </a:r>
          </a:p>
          <a:p>
            <a:r>
              <a:rPr lang="es-ES" dirty="0"/>
              <a:t>Los grafos de interacción de proteínas pueden ser enormes y pueden contener más de 100.000 vértices, cada uno representando una proteína diferente, y más de 1.000.000 aristas, cada una representando una interacción entre proteínas.</a:t>
            </a:r>
          </a:p>
          <a:p>
            <a:pPr marL="0" indent="0">
              <a:buNone/>
            </a:pPr>
            <a:r>
              <a:rPr lang="es-ES" dirty="0"/>
              <a:t>Los grafos de interacción de proteínas a menudo se dividen en grafos más pequeños, llamados módulos, que representan las interacciones entre proteínas involucradas en una función particular.</a:t>
            </a:r>
            <a:endParaRPr lang="en-US" dirty="0"/>
          </a:p>
          <a:p>
            <a:endParaRPr lang="en-US" dirty="0"/>
          </a:p>
          <a:p>
            <a:endParaRPr lang="en-US" dirty="0"/>
          </a:p>
          <a:p>
            <a:pPr marL="0" indent="0">
              <a:buNone/>
            </a:pPr>
            <a:r>
              <a:rPr lang="en-US" dirty="0"/>
              <a:t> </a:t>
            </a:r>
          </a:p>
        </p:txBody>
      </p:sp>
      <p:pic>
        <p:nvPicPr>
          <p:cNvPr id="4" name="Picture 3" descr="FIGURE10.1.12.jpg"/>
          <p:cNvPicPr>
            <a:picLocks noChangeAspect="1"/>
          </p:cNvPicPr>
          <p:nvPr/>
        </p:nvPicPr>
        <p:blipFill>
          <a:blip r:embed="rId2" cstate="print"/>
          <a:stretch>
            <a:fillRect/>
          </a:stretch>
        </p:blipFill>
        <p:spPr>
          <a:xfrm>
            <a:off x="6191250" y="4419600"/>
            <a:ext cx="2114550" cy="1789938"/>
          </a:xfrm>
          <a:prstGeom prst="rect">
            <a:avLst/>
          </a:prstGeom>
        </p:spPr>
      </p:pic>
      <p:sp>
        <p:nvSpPr>
          <p:cNvPr id="6" name="TextBox 5"/>
          <p:cNvSpPr txBox="1"/>
          <p:nvPr/>
        </p:nvSpPr>
        <p:spPr>
          <a:xfrm>
            <a:off x="838200" y="4724400"/>
            <a:ext cx="3352800" cy="922688"/>
          </a:xfrm>
          <a:prstGeom prst="rect">
            <a:avLst/>
          </a:prstGeom>
          <a:noFill/>
        </p:spPr>
        <p:txBody>
          <a:bodyPr wrap="square" rtlCol="0">
            <a:spAutoFit/>
          </a:bodyPr>
          <a:lstStyle/>
          <a:p>
            <a:pPr>
              <a:lnSpc>
                <a:spcPts val="1600"/>
              </a:lnSpc>
            </a:pPr>
            <a:r>
              <a:rPr lang="en-US" b="1" dirty="0" err="1"/>
              <a:t>Ejemplo</a:t>
            </a:r>
            <a:r>
              <a:rPr lang="en-US" dirty="0"/>
              <a:t>:</a:t>
            </a:r>
            <a:r>
              <a:rPr lang="es-ES" dirty="0"/>
              <a:t> Este es un módulo del grafo de interacción de proteínas que degradan el ARN en una célula humana.</a:t>
            </a:r>
            <a:endParaRPr lang="en-US" dirty="0"/>
          </a:p>
        </p:txBody>
      </p:sp>
    </p:spTree>
    <p:extLst>
      <p:ext uri="{BB962C8B-B14F-4D97-AF65-F5344CB8AC3E}">
        <p14:creationId xmlns:p14="http://schemas.microsoft.com/office/powerpoint/2010/main" val="40372653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 </a:t>
            </a:r>
            <a:r>
              <a:rPr lang="en-US" dirty="0" err="1"/>
              <a:t>Terminología</a:t>
            </a:r>
            <a:r>
              <a:rPr lang="en-US" dirty="0"/>
              <a:t> y </a:t>
            </a:r>
            <a:r>
              <a:rPr lang="en-US" dirty="0" err="1"/>
              <a:t>tipos</a:t>
            </a:r>
            <a:r>
              <a:rPr lang="en-US" dirty="0"/>
              <a:t> de </a:t>
            </a:r>
            <a:r>
              <a:rPr lang="en-US" dirty="0" err="1"/>
              <a:t>Grafos</a:t>
            </a:r>
            <a:endParaRPr lang="en-US" dirty="0"/>
          </a:p>
        </p:txBody>
      </p:sp>
      <p:sp>
        <p:nvSpPr>
          <p:cNvPr id="3" name="Subtitle 2"/>
          <p:cNvSpPr>
            <a:spLocks noGrp="1"/>
          </p:cNvSpPr>
          <p:nvPr>
            <p:ph type="subTitle" idx="1"/>
          </p:nvPr>
        </p:nvSpPr>
        <p:spPr/>
        <p:txBody>
          <a:bodyPr/>
          <a:lstStyle/>
          <a:p>
            <a:r>
              <a:rPr lang="en-US" dirty="0"/>
              <a:t>Section </a:t>
            </a:r>
            <a:r>
              <a:rPr lang="en-US" dirty="0">
                <a:latin typeface="Cambria Math" pitchFamily="18" charset="0"/>
                <a:ea typeface="Cambria Math" pitchFamily="18" charset="0"/>
              </a:rPr>
              <a:t>10.2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Terminología</a:t>
            </a:r>
            <a:endParaRPr lang="en-US" dirty="0"/>
          </a:p>
        </p:txBody>
      </p:sp>
      <p:sp>
        <p:nvSpPr>
          <p:cNvPr id="3" name="Content Placeholder 2"/>
          <p:cNvSpPr>
            <a:spLocks noGrp="1"/>
          </p:cNvSpPr>
          <p:nvPr>
            <p:ph idx="1"/>
          </p:nvPr>
        </p:nvSpPr>
        <p:spPr/>
        <p:txBody>
          <a:bodyPr>
            <a:normAutofit fontScale="77500" lnSpcReduction="20000"/>
          </a:bodyPr>
          <a:lstStyle/>
          <a:p>
            <a:pPr indent="0">
              <a:buNone/>
            </a:pPr>
            <a:r>
              <a:rPr lang="en-US" b="1" dirty="0" err="1"/>
              <a:t>Definición</a:t>
            </a:r>
            <a:r>
              <a:rPr lang="en-US" b="1" dirty="0"/>
              <a:t> </a:t>
            </a:r>
            <a:r>
              <a:rPr lang="en-US" b="1" dirty="0">
                <a:latin typeface="Cambria" pitchFamily="18" charset="0"/>
              </a:rPr>
              <a:t>1</a:t>
            </a:r>
            <a:r>
              <a:rPr lang="en-US" dirty="0"/>
              <a:t>. Decimos que dos </a:t>
            </a:r>
            <a:r>
              <a:rPr lang="en-US" dirty="0" err="1"/>
              <a:t>vértices</a:t>
            </a:r>
            <a:r>
              <a:rPr lang="en-US" dirty="0"/>
              <a:t> </a:t>
            </a:r>
            <a:r>
              <a:rPr lang="en-US" i="1" dirty="0"/>
              <a:t>u</a:t>
            </a:r>
            <a:r>
              <a:rPr lang="en-US" dirty="0"/>
              <a:t>, </a:t>
            </a:r>
            <a:r>
              <a:rPr lang="en-US" i="1" dirty="0"/>
              <a:t>v</a:t>
            </a:r>
            <a:r>
              <a:rPr lang="en-US" dirty="0"/>
              <a:t> en un </a:t>
            </a:r>
            <a:r>
              <a:rPr lang="en-US" dirty="0" err="1"/>
              <a:t>grafo</a:t>
            </a:r>
            <a:r>
              <a:rPr lang="en-US" dirty="0"/>
              <a:t> no </a:t>
            </a:r>
            <a:r>
              <a:rPr lang="en-US" dirty="0" err="1"/>
              <a:t>dirigido</a:t>
            </a:r>
            <a:r>
              <a:rPr lang="en-US" dirty="0"/>
              <a:t> </a:t>
            </a:r>
            <a:r>
              <a:rPr lang="en-US" i="1" dirty="0"/>
              <a:t>G</a:t>
            </a:r>
            <a:r>
              <a:rPr lang="en-US" dirty="0"/>
              <a:t> son </a:t>
            </a:r>
            <a:r>
              <a:rPr lang="en-US" i="1" dirty="0" err="1">
                <a:solidFill>
                  <a:srgbClr val="00B0F0"/>
                </a:solidFill>
              </a:rPr>
              <a:t>adyacentes</a:t>
            </a:r>
            <a:r>
              <a:rPr lang="en-US" dirty="0"/>
              <a:t> (o </a:t>
            </a:r>
            <a:r>
              <a:rPr lang="en-US" dirty="0" err="1"/>
              <a:t>vecino</a:t>
            </a:r>
            <a:r>
              <a:rPr lang="en-US" i="1" dirty="0" err="1"/>
              <a:t>s</a:t>
            </a:r>
            <a:r>
              <a:rPr lang="en-US" dirty="0"/>
              <a:t>)  en </a:t>
            </a:r>
            <a:r>
              <a:rPr lang="en-US" i="1" dirty="0"/>
              <a:t>G</a:t>
            </a:r>
            <a:r>
              <a:rPr lang="en-US" dirty="0"/>
              <a:t> </a:t>
            </a:r>
            <a:r>
              <a:rPr lang="en-US" dirty="0" err="1"/>
              <a:t>si</a:t>
            </a:r>
            <a:r>
              <a:rPr lang="en-US" dirty="0"/>
              <a:t> </a:t>
            </a:r>
            <a:r>
              <a:rPr lang="en-US" dirty="0" err="1"/>
              <a:t>existe</a:t>
            </a:r>
            <a:r>
              <a:rPr lang="en-US" dirty="0"/>
              <a:t> una arista </a:t>
            </a:r>
            <a:r>
              <a:rPr lang="en-US" i="1" dirty="0"/>
              <a:t>e</a:t>
            </a:r>
            <a:r>
              <a:rPr lang="en-US" dirty="0"/>
              <a:t> que </a:t>
            </a:r>
            <a:r>
              <a:rPr lang="en-US" dirty="0" err="1"/>
              <a:t>une</a:t>
            </a:r>
            <a:r>
              <a:rPr lang="en-US" dirty="0"/>
              <a:t>  </a:t>
            </a:r>
            <a:r>
              <a:rPr lang="en-US" i="1" dirty="0"/>
              <a:t>u</a:t>
            </a:r>
            <a:r>
              <a:rPr lang="en-US" dirty="0"/>
              <a:t> y </a:t>
            </a:r>
            <a:r>
              <a:rPr lang="en-US" i="1" dirty="0"/>
              <a:t>v</a:t>
            </a:r>
            <a:r>
              <a:rPr lang="en-US" dirty="0"/>
              <a:t>. </a:t>
            </a:r>
            <a:r>
              <a:rPr lang="en-US" dirty="0" err="1"/>
              <a:t>Dicha</a:t>
            </a:r>
            <a:r>
              <a:rPr lang="en-US" dirty="0"/>
              <a:t> arista </a:t>
            </a:r>
            <a:r>
              <a:rPr lang="en-US" i="1" dirty="0"/>
              <a:t>e</a:t>
            </a:r>
            <a:r>
              <a:rPr lang="en-US" dirty="0"/>
              <a:t> se dice </a:t>
            </a:r>
            <a:r>
              <a:rPr lang="en-US" i="1" dirty="0" err="1">
                <a:solidFill>
                  <a:srgbClr val="00B0F0"/>
                </a:solidFill>
              </a:rPr>
              <a:t>incidente</a:t>
            </a:r>
            <a:r>
              <a:rPr lang="en-US" i="1" dirty="0">
                <a:solidFill>
                  <a:srgbClr val="00B0F0"/>
                </a:solidFill>
              </a:rPr>
              <a:t> </a:t>
            </a:r>
            <a:r>
              <a:rPr lang="en-US" i="1" dirty="0"/>
              <a:t>en los</a:t>
            </a:r>
            <a:r>
              <a:rPr lang="en-US" dirty="0"/>
              <a:t> </a:t>
            </a:r>
            <a:r>
              <a:rPr lang="en-US" dirty="0" err="1"/>
              <a:t>vértices</a:t>
            </a:r>
            <a:r>
              <a:rPr lang="en-US" dirty="0"/>
              <a:t> </a:t>
            </a:r>
            <a:r>
              <a:rPr lang="en-US" i="1" dirty="0"/>
              <a:t>u</a:t>
            </a:r>
            <a:r>
              <a:rPr lang="en-US" dirty="0"/>
              <a:t> y </a:t>
            </a:r>
            <a:r>
              <a:rPr lang="en-US" i="1" dirty="0"/>
              <a:t>v, y decimos que la arista</a:t>
            </a:r>
            <a:r>
              <a:rPr lang="en-US" dirty="0"/>
              <a:t> </a:t>
            </a:r>
            <a:r>
              <a:rPr lang="en-US" i="1" dirty="0"/>
              <a:t>e</a:t>
            </a:r>
            <a:r>
              <a:rPr lang="en-US" dirty="0"/>
              <a:t> </a:t>
            </a:r>
            <a:r>
              <a:rPr lang="en-US" i="1" dirty="0" err="1"/>
              <a:t>conecta</a:t>
            </a:r>
            <a:r>
              <a:rPr lang="en-US" i="1" dirty="0"/>
              <a:t> u</a:t>
            </a:r>
            <a:r>
              <a:rPr lang="en-US" dirty="0"/>
              <a:t> y </a:t>
            </a:r>
            <a:r>
              <a:rPr lang="en-US" i="1" dirty="0"/>
              <a:t>v</a:t>
            </a:r>
            <a:r>
              <a:rPr lang="en-US" dirty="0"/>
              <a:t>. </a:t>
            </a:r>
          </a:p>
          <a:p>
            <a:pPr indent="0">
              <a:buNone/>
            </a:pPr>
            <a:endParaRPr lang="en-US" dirty="0"/>
          </a:p>
          <a:p>
            <a:pPr indent="0">
              <a:buNone/>
            </a:pPr>
            <a:r>
              <a:rPr lang="en-US" b="1" dirty="0" err="1"/>
              <a:t>Definición</a:t>
            </a:r>
            <a:r>
              <a:rPr lang="en-US" b="1" dirty="0"/>
              <a:t> </a:t>
            </a:r>
            <a:r>
              <a:rPr lang="en-US" b="1" dirty="0">
                <a:latin typeface="Cambria" pitchFamily="18" charset="0"/>
              </a:rPr>
              <a:t>2</a:t>
            </a:r>
            <a:r>
              <a:rPr lang="en-US" dirty="0"/>
              <a:t>. </a:t>
            </a:r>
            <a:r>
              <a:rPr lang="en-US" i="1" dirty="0"/>
              <a:t>N</a:t>
            </a:r>
            <a:r>
              <a:rPr lang="en-US" dirty="0"/>
              <a:t>(</a:t>
            </a:r>
            <a:r>
              <a:rPr lang="en-US" i="1" dirty="0"/>
              <a:t>v</a:t>
            </a:r>
            <a:r>
              <a:rPr lang="en-US" dirty="0"/>
              <a:t>) es </a:t>
            </a:r>
            <a:r>
              <a:rPr lang="es-ES" dirty="0"/>
              <a:t>el conjunto de todos los vértices adyacentes de un vértice v de</a:t>
            </a:r>
            <a:r>
              <a:rPr lang="en-US" dirty="0"/>
              <a:t> </a:t>
            </a:r>
            <a:r>
              <a:rPr lang="en-US" i="1" dirty="0"/>
              <a:t>G</a:t>
            </a:r>
            <a:r>
              <a:rPr lang="en-US" dirty="0"/>
              <a:t> = (</a:t>
            </a:r>
            <a:r>
              <a:rPr lang="en-US" i="1" dirty="0"/>
              <a:t>V</a:t>
            </a:r>
            <a:r>
              <a:rPr lang="en-US" dirty="0"/>
              <a:t>, </a:t>
            </a:r>
            <a:r>
              <a:rPr lang="en-US" i="1" dirty="0"/>
              <a:t>E</a:t>
            </a:r>
            <a:r>
              <a:rPr lang="en-US" dirty="0"/>
              <a:t>), y se llama </a:t>
            </a:r>
            <a:r>
              <a:rPr lang="en-US" i="1" dirty="0"/>
              <a:t>vecindad del </a:t>
            </a:r>
            <a:r>
              <a:rPr lang="en-US" i="1" dirty="0" err="1"/>
              <a:t>vértice</a:t>
            </a:r>
            <a:r>
              <a:rPr lang="en-US" i="1" dirty="0"/>
              <a:t> v</a:t>
            </a:r>
            <a:r>
              <a:rPr lang="en-US" dirty="0"/>
              <a:t>. Si </a:t>
            </a:r>
            <a:r>
              <a:rPr lang="en-US" i="1" dirty="0"/>
              <a:t>A</a:t>
            </a:r>
            <a:r>
              <a:rPr lang="en-US" dirty="0"/>
              <a:t> es un </a:t>
            </a:r>
            <a:r>
              <a:rPr lang="en-US" dirty="0" err="1"/>
              <a:t>subconjunto</a:t>
            </a:r>
            <a:r>
              <a:rPr lang="en-US" dirty="0"/>
              <a:t> de </a:t>
            </a:r>
            <a:r>
              <a:rPr lang="en-US" i="1" dirty="0"/>
              <a:t>V</a:t>
            </a:r>
            <a:r>
              <a:rPr lang="en-US" dirty="0"/>
              <a:t>, </a:t>
            </a:r>
            <a:r>
              <a:rPr lang="en-US" dirty="0" err="1"/>
              <a:t>llamamos</a:t>
            </a:r>
            <a:r>
              <a:rPr lang="en-US" dirty="0"/>
              <a:t> </a:t>
            </a:r>
            <a:r>
              <a:rPr lang="en-US" i="1" dirty="0"/>
              <a:t>N</a:t>
            </a:r>
            <a:r>
              <a:rPr lang="en-US" dirty="0"/>
              <a:t>(</a:t>
            </a:r>
            <a:r>
              <a:rPr lang="en-US" i="1" dirty="0"/>
              <a:t>A</a:t>
            </a:r>
            <a:r>
              <a:rPr lang="en-US" dirty="0"/>
              <a:t>) al conjunto de </a:t>
            </a:r>
            <a:r>
              <a:rPr lang="en-US" dirty="0" err="1"/>
              <a:t>todos</a:t>
            </a:r>
            <a:r>
              <a:rPr lang="en-US" dirty="0"/>
              <a:t> los vertices de </a:t>
            </a:r>
            <a:r>
              <a:rPr lang="en-US" i="1" dirty="0"/>
              <a:t>G</a:t>
            </a:r>
            <a:r>
              <a:rPr lang="en-US" dirty="0"/>
              <a:t> </a:t>
            </a:r>
            <a:r>
              <a:rPr lang="en-US" dirty="0" err="1"/>
              <a:t>adyacentes</a:t>
            </a:r>
            <a:r>
              <a:rPr lang="en-US" dirty="0"/>
              <a:t> al </a:t>
            </a:r>
            <a:r>
              <a:rPr lang="en-US" dirty="0" err="1"/>
              <a:t>menos</a:t>
            </a:r>
            <a:r>
              <a:rPr lang="en-US" dirty="0"/>
              <a:t> a un </a:t>
            </a:r>
            <a:r>
              <a:rPr lang="en-US" dirty="0" err="1"/>
              <a:t>vértice</a:t>
            </a:r>
            <a:r>
              <a:rPr lang="en-US" dirty="0"/>
              <a:t> de  </a:t>
            </a:r>
            <a:r>
              <a:rPr lang="en-US" i="1" dirty="0"/>
              <a:t>A:</a:t>
            </a:r>
            <a:endParaRPr lang="en-US" dirty="0"/>
          </a:p>
          <a:p>
            <a:pPr indent="0">
              <a:buNone/>
            </a:pPr>
            <a:r>
              <a:rPr lang="en-US" dirty="0"/>
              <a:t> </a:t>
            </a:r>
          </a:p>
          <a:p>
            <a:pPr indent="0">
              <a:buNone/>
            </a:pPr>
            <a:r>
              <a:rPr lang="en-US" b="1" dirty="0" err="1"/>
              <a:t>Definición</a:t>
            </a:r>
            <a:r>
              <a:rPr lang="en-US" b="1" dirty="0"/>
              <a:t> </a:t>
            </a:r>
            <a:r>
              <a:rPr lang="en-US" b="1" dirty="0">
                <a:latin typeface="Cambria" pitchFamily="18" charset="0"/>
              </a:rPr>
              <a:t>3</a:t>
            </a:r>
            <a:r>
              <a:rPr lang="en-US" dirty="0"/>
              <a:t>. El </a:t>
            </a:r>
            <a:r>
              <a:rPr lang="en-US" b="1" i="1" dirty="0" err="1">
                <a:solidFill>
                  <a:srgbClr val="00B0F0"/>
                </a:solidFill>
              </a:rPr>
              <a:t>grado</a:t>
            </a:r>
            <a:r>
              <a:rPr lang="en-US" b="1" i="1" dirty="0">
                <a:solidFill>
                  <a:srgbClr val="00B0F0"/>
                </a:solidFill>
              </a:rPr>
              <a:t> </a:t>
            </a:r>
            <a:r>
              <a:rPr lang="en-US" dirty="0"/>
              <a:t>de un </a:t>
            </a:r>
            <a:r>
              <a:rPr lang="es-ES" dirty="0"/>
              <a:t>vértice</a:t>
            </a:r>
            <a:r>
              <a:rPr lang="en-US" i="1" dirty="0"/>
              <a:t> </a:t>
            </a:r>
            <a:r>
              <a:rPr lang="en-US" dirty="0"/>
              <a:t>en un </a:t>
            </a:r>
            <a:r>
              <a:rPr lang="en-US" dirty="0" err="1"/>
              <a:t>grafo</a:t>
            </a:r>
            <a:r>
              <a:rPr lang="en-US" dirty="0"/>
              <a:t> no </a:t>
            </a:r>
            <a:r>
              <a:rPr lang="en-US" dirty="0" err="1"/>
              <a:t>dirigido</a:t>
            </a:r>
            <a:r>
              <a:rPr lang="en-US" dirty="0"/>
              <a:t> </a:t>
            </a:r>
            <a:r>
              <a:rPr lang="en-US" i="1" dirty="0"/>
              <a:t>G es el </a:t>
            </a:r>
            <a:r>
              <a:rPr lang="en-US" i="1" dirty="0" err="1"/>
              <a:t>número</a:t>
            </a:r>
            <a:r>
              <a:rPr lang="en-US" i="1" dirty="0"/>
              <a:t> de </a:t>
            </a:r>
            <a:r>
              <a:rPr lang="en-US" i="1" dirty="0" err="1"/>
              <a:t>aristas</a:t>
            </a:r>
            <a:r>
              <a:rPr lang="en-US" i="1" dirty="0"/>
              <a:t> incidents con v</a:t>
            </a:r>
            <a:r>
              <a:rPr lang="en-US" dirty="0"/>
              <a:t>, </a:t>
            </a:r>
            <a:r>
              <a:rPr lang="en-US" dirty="0" err="1"/>
              <a:t>excepto</a:t>
            </a:r>
            <a:r>
              <a:rPr lang="en-US" dirty="0"/>
              <a:t> en el </a:t>
            </a:r>
            <a:r>
              <a:rPr lang="en-US" dirty="0" err="1"/>
              <a:t>caso</a:t>
            </a:r>
            <a:r>
              <a:rPr lang="en-US" dirty="0"/>
              <a:t> de los </a:t>
            </a:r>
            <a:r>
              <a:rPr lang="en-US" dirty="0" err="1"/>
              <a:t>bucles</a:t>
            </a:r>
            <a:r>
              <a:rPr lang="en-US" dirty="0"/>
              <a:t>, </a:t>
            </a:r>
            <a:r>
              <a:rPr lang="en-US" dirty="0" err="1"/>
              <a:t>donde</a:t>
            </a:r>
            <a:r>
              <a:rPr lang="en-US" dirty="0"/>
              <a:t> la arista se </a:t>
            </a:r>
            <a:r>
              <a:rPr lang="en-US" dirty="0" err="1"/>
              <a:t>cuenta</a:t>
            </a:r>
            <a:r>
              <a:rPr lang="en-US" dirty="0"/>
              <a:t> dos </a:t>
            </a:r>
            <a:r>
              <a:rPr lang="en-US" dirty="0" err="1"/>
              <a:t>veces</a:t>
            </a:r>
            <a:r>
              <a:rPr lang="en-US" dirty="0"/>
              <a:t>. </a:t>
            </a:r>
            <a:r>
              <a:rPr lang="en-US" dirty="0" err="1"/>
              <a:t>Notación</a:t>
            </a:r>
            <a:r>
              <a:rPr lang="en-US" dirty="0"/>
              <a:t>: deg(</a:t>
            </a:r>
            <a:r>
              <a:rPr lang="en-US" i="1" dirty="0"/>
              <a:t>v</a:t>
            </a:r>
            <a:r>
              <a:rPr lang="en-US" dirty="0"/>
              <a:t>) es el </a:t>
            </a:r>
            <a:r>
              <a:rPr lang="en-US" b="1" i="1" dirty="0" err="1">
                <a:solidFill>
                  <a:srgbClr val="00B0F0"/>
                </a:solidFill>
              </a:rPr>
              <a:t>grado</a:t>
            </a:r>
            <a:r>
              <a:rPr lang="en-US" b="1" i="1" dirty="0">
                <a:solidFill>
                  <a:srgbClr val="00B0F0"/>
                </a:solidFill>
              </a:rPr>
              <a:t> </a:t>
            </a:r>
            <a:r>
              <a:rPr lang="en-US" dirty="0"/>
              <a:t>del </a:t>
            </a:r>
            <a:r>
              <a:rPr lang="es-ES" dirty="0"/>
              <a:t>vértice</a:t>
            </a:r>
            <a:r>
              <a:rPr lang="en-US" i="1" dirty="0"/>
              <a:t> v</a:t>
            </a:r>
            <a:r>
              <a:rPr lang="en-US" dirty="0"/>
              <a:t>.</a:t>
            </a:r>
          </a:p>
        </p:txBody>
      </p:sp>
      <p:pic>
        <p:nvPicPr>
          <p:cNvPr id="5" name="Picture 4"/>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5410200" y="4108929"/>
            <a:ext cx="2217420" cy="283845"/>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A19B38-A247-4D23-BF5C-3B2C3778A00D}"/>
              </a:ext>
            </a:extLst>
          </p:cNvPr>
          <p:cNvSpPr>
            <a:spLocks noGrp="1"/>
          </p:cNvSpPr>
          <p:nvPr>
            <p:ph type="title"/>
          </p:nvPr>
        </p:nvSpPr>
        <p:spPr/>
        <p:txBody>
          <a:bodyPr/>
          <a:lstStyle/>
          <a:p>
            <a:r>
              <a:rPr lang="es-ES" dirty="0"/>
              <a:t>Ejercicio</a:t>
            </a:r>
          </a:p>
        </p:txBody>
      </p:sp>
      <p:sp>
        <p:nvSpPr>
          <p:cNvPr id="3" name="Marcador de contenido 2">
            <a:extLst>
              <a:ext uri="{FF2B5EF4-FFF2-40B4-BE49-F238E27FC236}">
                <a16:creationId xmlns:a16="http://schemas.microsoft.com/office/drawing/2014/main" id="{2F54A1E4-9D0D-4AB0-A6D7-B31E43BDDF50}"/>
              </a:ext>
            </a:extLst>
          </p:cNvPr>
          <p:cNvSpPr>
            <a:spLocks noGrp="1"/>
          </p:cNvSpPr>
          <p:nvPr>
            <p:ph idx="1"/>
          </p:nvPr>
        </p:nvSpPr>
        <p:spPr/>
        <p:txBody>
          <a:bodyPr/>
          <a:lstStyle/>
          <a:p>
            <a:endParaRPr lang="es-ES" dirty="0"/>
          </a:p>
          <a:p>
            <a:r>
              <a:rPr lang="es-ES" dirty="0"/>
              <a:t>Calcula el grado de los vértices</a:t>
            </a:r>
          </a:p>
          <a:p>
            <a:pPr marL="0" indent="0">
              <a:buNone/>
            </a:pPr>
            <a:r>
              <a:rPr lang="es-ES" i="1" dirty="0"/>
              <a:t>a, b, c.</a:t>
            </a:r>
          </a:p>
          <a:p>
            <a:pPr marL="0" indent="0">
              <a:buNone/>
            </a:pPr>
            <a:r>
              <a:rPr lang="es-ES" i="1" dirty="0"/>
              <a:t>¿Son a y d adyacentes?</a:t>
            </a:r>
          </a:p>
          <a:p>
            <a:pPr marL="0" indent="0">
              <a:buNone/>
            </a:pPr>
            <a:r>
              <a:rPr lang="es-ES" i="1" dirty="0"/>
              <a:t>¿Son a y b adyacentes?</a:t>
            </a:r>
          </a:p>
          <a:p>
            <a:pPr marL="0" indent="0">
              <a:buNone/>
            </a:pPr>
            <a:endParaRPr lang="es-ES" i="1" dirty="0"/>
          </a:p>
        </p:txBody>
      </p:sp>
      <p:grpSp>
        <p:nvGrpSpPr>
          <p:cNvPr id="18" name="Group 21">
            <a:extLst>
              <a:ext uri="{FF2B5EF4-FFF2-40B4-BE49-F238E27FC236}">
                <a16:creationId xmlns:a16="http://schemas.microsoft.com/office/drawing/2014/main" id="{B7F735AB-325F-4AFA-A966-8BB829C529A2}"/>
              </a:ext>
            </a:extLst>
          </p:cNvPr>
          <p:cNvGrpSpPr/>
          <p:nvPr/>
        </p:nvGrpSpPr>
        <p:grpSpPr>
          <a:xfrm>
            <a:off x="3886200" y="2895600"/>
            <a:ext cx="2225052" cy="1441779"/>
            <a:chOff x="3778826" y="3475664"/>
            <a:chExt cx="2758452" cy="1590611"/>
          </a:xfrm>
        </p:grpSpPr>
        <p:sp>
          <p:nvSpPr>
            <p:cNvPr id="19" name="TextBox 30">
              <a:extLst>
                <a:ext uri="{FF2B5EF4-FFF2-40B4-BE49-F238E27FC236}">
                  <a16:creationId xmlns:a16="http://schemas.microsoft.com/office/drawing/2014/main" id="{37A0732D-22B5-414D-AA7B-8240CE1F2D99}"/>
                </a:ext>
              </a:extLst>
            </p:cNvPr>
            <p:cNvSpPr txBox="1"/>
            <p:nvPr/>
          </p:nvSpPr>
          <p:spPr>
            <a:xfrm>
              <a:off x="3778826" y="3475664"/>
              <a:ext cx="318655" cy="249356"/>
            </a:xfrm>
            <a:prstGeom prst="rect">
              <a:avLst/>
            </a:prstGeom>
            <a:noFill/>
          </p:spPr>
          <p:txBody>
            <a:bodyPr wrap="square" rtlCol="0">
              <a:spAutoFit/>
            </a:bodyPr>
            <a:lstStyle/>
            <a:p>
              <a:r>
                <a:rPr lang="en-US" i="1" dirty="0"/>
                <a:t>a</a:t>
              </a:r>
            </a:p>
          </p:txBody>
        </p:sp>
        <p:sp>
          <p:nvSpPr>
            <p:cNvPr id="20" name="Oval 32">
              <a:extLst>
                <a:ext uri="{FF2B5EF4-FFF2-40B4-BE49-F238E27FC236}">
                  <a16:creationId xmlns:a16="http://schemas.microsoft.com/office/drawing/2014/main" id="{DA4B0BAB-E1FA-49EF-88EB-E4B9F136FBBC}"/>
                </a:ext>
              </a:extLst>
            </p:cNvPr>
            <p:cNvSpPr/>
            <p:nvPr/>
          </p:nvSpPr>
          <p:spPr>
            <a:xfrm>
              <a:off x="4147369" y="3570666"/>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33">
              <a:extLst>
                <a:ext uri="{FF2B5EF4-FFF2-40B4-BE49-F238E27FC236}">
                  <a16:creationId xmlns:a16="http://schemas.microsoft.com/office/drawing/2014/main" id="{A33FB574-C2BC-4DAB-97A8-A41421E298A2}"/>
                </a:ext>
              </a:extLst>
            </p:cNvPr>
            <p:cNvSpPr/>
            <p:nvPr/>
          </p:nvSpPr>
          <p:spPr>
            <a:xfrm>
              <a:off x="5953078" y="4769181"/>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34">
              <a:extLst>
                <a:ext uri="{FF2B5EF4-FFF2-40B4-BE49-F238E27FC236}">
                  <a16:creationId xmlns:a16="http://schemas.microsoft.com/office/drawing/2014/main" id="{950F79C8-7731-4C8C-A407-F58B2971BBA0}"/>
                </a:ext>
              </a:extLst>
            </p:cNvPr>
            <p:cNvSpPr/>
            <p:nvPr/>
          </p:nvSpPr>
          <p:spPr>
            <a:xfrm>
              <a:off x="5953078" y="3611629"/>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36">
              <a:extLst>
                <a:ext uri="{FF2B5EF4-FFF2-40B4-BE49-F238E27FC236}">
                  <a16:creationId xmlns:a16="http://schemas.microsoft.com/office/drawing/2014/main" id="{B6ABA840-0C49-4062-BCBA-6CEB1055D487}"/>
                </a:ext>
              </a:extLst>
            </p:cNvPr>
            <p:cNvCxnSpPr>
              <a:stCxn id="20" idx="5"/>
              <a:endCxn id="21" idx="1"/>
            </p:cNvCxnSpPr>
            <p:nvPr/>
          </p:nvCxnSpPr>
          <p:spPr>
            <a:xfrm>
              <a:off x="4283363" y="3702403"/>
              <a:ext cx="1693048" cy="1089381"/>
            </a:xfrm>
            <a:prstGeom prst="line">
              <a:avLst/>
            </a:prstGeom>
          </p:spPr>
          <p:style>
            <a:lnRef idx="1">
              <a:schemeClr val="accent1"/>
            </a:lnRef>
            <a:fillRef idx="0">
              <a:schemeClr val="accent1"/>
            </a:fillRef>
            <a:effectRef idx="0">
              <a:schemeClr val="accent1"/>
            </a:effectRef>
            <a:fontRef idx="minor">
              <a:schemeClr val="tx1"/>
            </a:fontRef>
          </p:style>
        </p:cxnSp>
        <p:sp>
          <p:nvSpPr>
            <p:cNvPr id="24" name="TextBox 38">
              <a:extLst>
                <a:ext uri="{FF2B5EF4-FFF2-40B4-BE49-F238E27FC236}">
                  <a16:creationId xmlns:a16="http://schemas.microsoft.com/office/drawing/2014/main" id="{24AA4486-F76D-43DF-92BF-C6DE7FA0E0B9}"/>
                </a:ext>
              </a:extLst>
            </p:cNvPr>
            <p:cNvSpPr txBox="1"/>
            <p:nvPr/>
          </p:nvSpPr>
          <p:spPr>
            <a:xfrm>
              <a:off x="6218622" y="4704724"/>
              <a:ext cx="318655" cy="249356"/>
            </a:xfrm>
            <a:prstGeom prst="rect">
              <a:avLst/>
            </a:prstGeom>
            <a:noFill/>
          </p:spPr>
          <p:txBody>
            <a:bodyPr wrap="square" rtlCol="0">
              <a:spAutoFit/>
            </a:bodyPr>
            <a:lstStyle/>
            <a:p>
              <a:r>
                <a:rPr lang="en-US" i="1" dirty="0"/>
                <a:t>c</a:t>
              </a:r>
            </a:p>
          </p:txBody>
        </p:sp>
        <p:sp>
          <p:nvSpPr>
            <p:cNvPr id="25" name="TextBox 39">
              <a:extLst>
                <a:ext uri="{FF2B5EF4-FFF2-40B4-BE49-F238E27FC236}">
                  <a16:creationId xmlns:a16="http://schemas.microsoft.com/office/drawing/2014/main" id="{54F99CB4-2067-456C-9DFB-CECBC37E0143}"/>
                </a:ext>
              </a:extLst>
            </p:cNvPr>
            <p:cNvSpPr txBox="1"/>
            <p:nvPr/>
          </p:nvSpPr>
          <p:spPr>
            <a:xfrm>
              <a:off x="6218623" y="3508735"/>
              <a:ext cx="318655" cy="249356"/>
            </a:xfrm>
            <a:prstGeom prst="rect">
              <a:avLst/>
            </a:prstGeom>
            <a:noFill/>
          </p:spPr>
          <p:txBody>
            <a:bodyPr wrap="square" rtlCol="0">
              <a:spAutoFit/>
            </a:bodyPr>
            <a:lstStyle/>
            <a:p>
              <a:r>
                <a:rPr lang="en-US" i="1" dirty="0"/>
                <a:t>b</a:t>
              </a:r>
            </a:p>
          </p:txBody>
        </p:sp>
        <p:sp>
          <p:nvSpPr>
            <p:cNvPr id="26" name="Oval 14">
              <a:extLst>
                <a:ext uri="{FF2B5EF4-FFF2-40B4-BE49-F238E27FC236}">
                  <a16:creationId xmlns:a16="http://schemas.microsoft.com/office/drawing/2014/main" id="{D671FF4A-DA7B-4E3A-B72B-F8D0363C11DE}"/>
                </a:ext>
              </a:extLst>
            </p:cNvPr>
            <p:cNvSpPr/>
            <p:nvPr/>
          </p:nvSpPr>
          <p:spPr>
            <a:xfrm>
              <a:off x="4256808" y="4750003"/>
              <a:ext cx="159327" cy="1543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19">
              <a:extLst>
                <a:ext uri="{FF2B5EF4-FFF2-40B4-BE49-F238E27FC236}">
                  <a16:creationId xmlns:a16="http://schemas.microsoft.com/office/drawing/2014/main" id="{0DA40F2C-AB0D-4528-83E7-E97182ED628E}"/>
                </a:ext>
              </a:extLst>
            </p:cNvPr>
            <p:cNvSpPr txBox="1"/>
            <p:nvPr/>
          </p:nvSpPr>
          <p:spPr>
            <a:xfrm>
              <a:off x="3831708" y="4696943"/>
              <a:ext cx="318655" cy="369332"/>
            </a:xfrm>
            <a:prstGeom prst="rect">
              <a:avLst/>
            </a:prstGeom>
            <a:noFill/>
          </p:spPr>
          <p:txBody>
            <a:bodyPr wrap="square" rtlCol="0">
              <a:spAutoFit/>
            </a:bodyPr>
            <a:lstStyle/>
            <a:p>
              <a:r>
                <a:rPr lang="en-US" i="1" dirty="0"/>
                <a:t>d</a:t>
              </a:r>
            </a:p>
          </p:txBody>
        </p:sp>
        <p:cxnSp>
          <p:nvCxnSpPr>
            <p:cNvPr id="28" name="Straight Connector 8">
              <a:extLst>
                <a:ext uri="{FF2B5EF4-FFF2-40B4-BE49-F238E27FC236}">
                  <a16:creationId xmlns:a16="http://schemas.microsoft.com/office/drawing/2014/main" id="{7DF5726B-A5E3-44C5-AA96-D97D7AF63368}"/>
                </a:ext>
              </a:extLst>
            </p:cNvPr>
            <p:cNvCxnSpPr>
              <a:stCxn id="26" idx="6"/>
            </p:cNvCxnSpPr>
            <p:nvPr/>
          </p:nvCxnSpPr>
          <p:spPr>
            <a:xfrm flipV="1">
              <a:off x="4416135" y="3765969"/>
              <a:ext cx="1536943" cy="1061204"/>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12">
              <a:extLst>
                <a:ext uri="{FF2B5EF4-FFF2-40B4-BE49-F238E27FC236}">
                  <a16:creationId xmlns:a16="http://schemas.microsoft.com/office/drawing/2014/main" id="{CBD70975-0587-4631-ADA7-F98598694AA1}"/>
                </a:ext>
              </a:extLst>
            </p:cNvPr>
            <p:cNvCxnSpPr>
              <a:endCxn id="22" idx="2"/>
            </p:cNvCxnSpPr>
            <p:nvPr/>
          </p:nvCxnSpPr>
          <p:spPr>
            <a:xfrm>
              <a:off x="4336471" y="3647836"/>
              <a:ext cx="1616607" cy="40963"/>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15">
              <a:extLst>
                <a:ext uri="{FF2B5EF4-FFF2-40B4-BE49-F238E27FC236}">
                  <a16:creationId xmlns:a16="http://schemas.microsoft.com/office/drawing/2014/main" id="{D208AC6F-BC41-4671-B7EB-ED62824BECD5}"/>
                </a:ext>
              </a:extLst>
            </p:cNvPr>
            <p:cNvCxnSpPr>
              <a:stCxn id="22" idx="4"/>
              <a:endCxn id="21" idx="0"/>
            </p:cNvCxnSpPr>
            <p:nvPr/>
          </p:nvCxnSpPr>
          <p:spPr>
            <a:xfrm>
              <a:off x="6032742" y="3765969"/>
              <a:ext cx="0" cy="1003212"/>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17">
              <a:extLst>
                <a:ext uri="{FF2B5EF4-FFF2-40B4-BE49-F238E27FC236}">
                  <a16:creationId xmlns:a16="http://schemas.microsoft.com/office/drawing/2014/main" id="{7D9813F3-72DD-4429-9C02-D213B6513F56}"/>
                </a:ext>
              </a:extLst>
            </p:cNvPr>
            <p:cNvCxnSpPr>
              <a:stCxn id="26" idx="6"/>
              <a:endCxn id="21" idx="2"/>
            </p:cNvCxnSpPr>
            <p:nvPr/>
          </p:nvCxnSpPr>
          <p:spPr>
            <a:xfrm>
              <a:off x="4416135" y="4827173"/>
              <a:ext cx="1536943" cy="19178"/>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418729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Ejemplos</a:t>
            </a:r>
            <a:endParaRPr lang="en-US" dirty="0"/>
          </a:p>
        </p:txBody>
      </p:sp>
      <p:sp>
        <p:nvSpPr>
          <p:cNvPr id="3" name="Content Placeholder 2"/>
          <p:cNvSpPr>
            <a:spLocks noGrp="1"/>
          </p:cNvSpPr>
          <p:nvPr>
            <p:ph idx="1"/>
          </p:nvPr>
        </p:nvSpPr>
        <p:spPr/>
        <p:txBody>
          <a:bodyPr>
            <a:normAutofit fontScale="85000" lnSpcReduction="20000"/>
          </a:bodyPr>
          <a:lstStyle/>
          <a:p>
            <a:pPr indent="0">
              <a:buNone/>
            </a:pPr>
            <a:r>
              <a:rPr lang="en-US" b="1" dirty="0" err="1"/>
              <a:t>Ejemplo</a:t>
            </a:r>
            <a:r>
              <a:rPr lang="en-US" dirty="0"/>
              <a:t>:  </a:t>
            </a:r>
            <a:r>
              <a:rPr lang="en-US" dirty="0" err="1"/>
              <a:t>Calcula</a:t>
            </a:r>
            <a:r>
              <a:rPr lang="en-US" dirty="0"/>
              <a:t> los </a:t>
            </a:r>
            <a:r>
              <a:rPr lang="en-US" dirty="0" err="1"/>
              <a:t>grados</a:t>
            </a:r>
            <a:r>
              <a:rPr lang="en-US" dirty="0"/>
              <a:t> y </a:t>
            </a:r>
            <a:r>
              <a:rPr lang="en-US" dirty="0" err="1"/>
              <a:t>vecindades</a:t>
            </a:r>
            <a:r>
              <a:rPr lang="en-US" dirty="0"/>
              <a:t> de los </a:t>
            </a:r>
            <a:r>
              <a:rPr lang="en-US" dirty="0" err="1"/>
              <a:t>vértices</a:t>
            </a:r>
            <a:r>
              <a:rPr lang="en-US" dirty="0"/>
              <a:t> de los </a:t>
            </a:r>
            <a:r>
              <a:rPr lang="en-US" dirty="0" err="1"/>
              <a:t>grafos</a:t>
            </a:r>
            <a:r>
              <a:rPr lang="en-US" dirty="0"/>
              <a:t> </a:t>
            </a:r>
            <a:r>
              <a:rPr lang="en-US" i="1" dirty="0"/>
              <a:t>G</a:t>
            </a:r>
            <a:r>
              <a:rPr lang="en-US" dirty="0"/>
              <a:t> y </a:t>
            </a:r>
            <a:r>
              <a:rPr lang="en-US" i="1" dirty="0"/>
              <a:t>H</a:t>
            </a:r>
            <a:r>
              <a:rPr lang="en-US" dirty="0"/>
              <a:t>?</a:t>
            </a:r>
          </a:p>
          <a:p>
            <a:pPr indent="0">
              <a:buNone/>
            </a:pPr>
            <a:endParaRPr lang="en-US" dirty="0"/>
          </a:p>
          <a:p>
            <a:pPr indent="0">
              <a:buNone/>
            </a:pPr>
            <a:endParaRPr lang="en-US" dirty="0"/>
          </a:p>
          <a:p>
            <a:pPr indent="0">
              <a:buNone/>
            </a:pPr>
            <a:endParaRPr lang="en-US" dirty="0"/>
          </a:p>
          <a:p>
            <a:pPr indent="0">
              <a:buNone/>
            </a:pPr>
            <a:r>
              <a:rPr lang="en-US" b="1" dirty="0" err="1"/>
              <a:t>Solución</a:t>
            </a:r>
            <a:r>
              <a:rPr lang="en-US" dirty="0"/>
              <a:t>: </a:t>
            </a:r>
          </a:p>
          <a:p>
            <a:pPr indent="0">
              <a:buNone/>
            </a:pPr>
            <a:r>
              <a:rPr lang="en-US" i="1" dirty="0"/>
              <a:t>G</a:t>
            </a:r>
            <a:r>
              <a:rPr lang="en-US" dirty="0"/>
              <a:t>:    </a:t>
            </a:r>
            <a:r>
              <a:rPr lang="en-US" dirty="0" err="1"/>
              <a:t>deg</a:t>
            </a:r>
            <a:r>
              <a:rPr lang="en-US" dirty="0"/>
              <a:t>(</a:t>
            </a:r>
            <a:r>
              <a:rPr lang="en-US" i="1" dirty="0"/>
              <a:t>a</a:t>
            </a:r>
            <a:r>
              <a:rPr lang="en-US" dirty="0"/>
              <a:t>) = </a:t>
            </a:r>
            <a:r>
              <a:rPr lang="en-US" dirty="0">
                <a:latin typeface="Cambria" pitchFamily="18" charset="0"/>
              </a:rPr>
              <a:t>2</a:t>
            </a:r>
            <a:r>
              <a:rPr lang="en-US" dirty="0"/>
              <a:t>, </a:t>
            </a:r>
            <a:r>
              <a:rPr lang="en-US" dirty="0" err="1"/>
              <a:t>deg</a:t>
            </a:r>
            <a:r>
              <a:rPr lang="en-US" dirty="0"/>
              <a:t>(</a:t>
            </a:r>
            <a:r>
              <a:rPr lang="en-US" i="1" dirty="0"/>
              <a:t>b</a:t>
            </a:r>
            <a:r>
              <a:rPr lang="en-US" dirty="0"/>
              <a:t>) = </a:t>
            </a:r>
            <a:r>
              <a:rPr lang="en-US" dirty="0" err="1"/>
              <a:t>deg</a:t>
            </a:r>
            <a:r>
              <a:rPr lang="en-US" dirty="0"/>
              <a:t>(</a:t>
            </a:r>
            <a:r>
              <a:rPr lang="en-US" i="1" dirty="0"/>
              <a:t>c</a:t>
            </a:r>
            <a:r>
              <a:rPr lang="en-US" dirty="0"/>
              <a:t>) = </a:t>
            </a:r>
            <a:r>
              <a:rPr lang="en-US" dirty="0" err="1"/>
              <a:t>deg</a:t>
            </a:r>
            <a:r>
              <a:rPr lang="en-US" dirty="0"/>
              <a:t>(</a:t>
            </a:r>
            <a:r>
              <a:rPr lang="en-US" i="1" dirty="0"/>
              <a:t>f </a:t>
            </a:r>
            <a:r>
              <a:rPr lang="en-US" dirty="0"/>
              <a:t>) = </a:t>
            </a:r>
            <a:r>
              <a:rPr lang="en-US" dirty="0">
                <a:latin typeface="Cambria" pitchFamily="18" charset="0"/>
              </a:rPr>
              <a:t>4</a:t>
            </a:r>
            <a:r>
              <a:rPr lang="en-US" dirty="0"/>
              <a:t>, </a:t>
            </a:r>
            <a:r>
              <a:rPr lang="en-US" dirty="0" err="1"/>
              <a:t>deg</a:t>
            </a:r>
            <a:r>
              <a:rPr lang="en-US" dirty="0"/>
              <a:t>(</a:t>
            </a:r>
            <a:r>
              <a:rPr lang="en-US" i="1" dirty="0"/>
              <a:t>d </a:t>
            </a:r>
            <a:r>
              <a:rPr lang="en-US" dirty="0"/>
              <a:t>) = </a:t>
            </a:r>
            <a:r>
              <a:rPr lang="en-US" dirty="0">
                <a:latin typeface="Cambria" pitchFamily="18" charset="0"/>
              </a:rPr>
              <a:t>1,</a:t>
            </a:r>
            <a:r>
              <a:rPr lang="en-US" dirty="0"/>
              <a:t>  </a:t>
            </a:r>
          </a:p>
          <a:p>
            <a:pPr indent="0">
              <a:buNone/>
            </a:pPr>
            <a:r>
              <a:rPr lang="en-US" dirty="0"/>
              <a:t>        </a:t>
            </a:r>
            <a:r>
              <a:rPr lang="en-US" dirty="0" err="1"/>
              <a:t>deg</a:t>
            </a:r>
            <a:r>
              <a:rPr lang="en-US" dirty="0"/>
              <a:t>(</a:t>
            </a:r>
            <a:r>
              <a:rPr lang="en-US" i="1" dirty="0"/>
              <a:t>e</a:t>
            </a:r>
            <a:r>
              <a:rPr lang="en-US" dirty="0"/>
              <a:t>) = </a:t>
            </a:r>
            <a:r>
              <a:rPr lang="en-US" dirty="0">
                <a:latin typeface="Cambria" pitchFamily="18" charset="0"/>
              </a:rPr>
              <a:t>3,</a:t>
            </a:r>
            <a:r>
              <a:rPr lang="en-US" dirty="0"/>
              <a:t> </a:t>
            </a:r>
            <a:r>
              <a:rPr lang="en-US" dirty="0" err="1"/>
              <a:t>deg</a:t>
            </a:r>
            <a:r>
              <a:rPr lang="en-US" dirty="0"/>
              <a:t>(</a:t>
            </a:r>
            <a:r>
              <a:rPr lang="en-US" i="1" dirty="0"/>
              <a:t>g</a:t>
            </a:r>
            <a:r>
              <a:rPr lang="en-US" dirty="0"/>
              <a:t>) = </a:t>
            </a:r>
            <a:r>
              <a:rPr lang="en-US" dirty="0">
                <a:latin typeface="Cambria" pitchFamily="18" charset="0"/>
              </a:rPr>
              <a:t>0. </a:t>
            </a:r>
          </a:p>
          <a:p>
            <a:pPr indent="0">
              <a:buNone/>
            </a:pPr>
            <a:r>
              <a:rPr lang="en-US" i="1" dirty="0">
                <a:latin typeface="Cambria" pitchFamily="18" charset="0"/>
              </a:rPr>
              <a:t>         </a:t>
            </a:r>
            <a:r>
              <a:rPr lang="en-US" i="1" dirty="0"/>
              <a:t>N</a:t>
            </a:r>
            <a:r>
              <a:rPr lang="en-US" dirty="0"/>
              <a:t>(</a:t>
            </a:r>
            <a:r>
              <a:rPr lang="en-US" i="1" dirty="0"/>
              <a:t>a</a:t>
            </a:r>
            <a:r>
              <a:rPr lang="en-US" dirty="0"/>
              <a:t>) = {</a:t>
            </a:r>
            <a:r>
              <a:rPr lang="en-US" i="1" dirty="0"/>
              <a:t>b, f </a:t>
            </a:r>
            <a:r>
              <a:rPr lang="en-US" dirty="0"/>
              <a:t>}, </a:t>
            </a:r>
            <a:r>
              <a:rPr lang="en-US" i="1" dirty="0"/>
              <a:t>N</a:t>
            </a:r>
            <a:r>
              <a:rPr lang="en-US" dirty="0"/>
              <a:t>(</a:t>
            </a:r>
            <a:r>
              <a:rPr lang="en-US" i="1" dirty="0"/>
              <a:t>b</a:t>
            </a:r>
            <a:r>
              <a:rPr lang="en-US" dirty="0"/>
              <a:t>) = {</a:t>
            </a:r>
            <a:r>
              <a:rPr lang="en-US" i="1" dirty="0"/>
              <a:t>a, c, e, f </a:t>
            </a:r>
            <a:r>
              <a:rPr lang="en-US" dirty="0"/>
              <a:t>},</a:t>
            </a:r>
            <a:r>
              <a:rPr lang="en-US" i="1" dirty="0"/>
              <a:t> N</a:t>
            </a:r>
            <a:r>
              <a:rPr lang="en-US" dirty="0"/>
              <a:t>(</a:t>
            </a:r>
            <a:r>
              <a:rPr lang="en-US" i="1" dirty="0"/>
              <a:t>c</a:t>
            </a:r>
            <a:r>
              <a:rPr lang="en-US" dirty="0"/>
              <a:t>) = {</a:t>
            </a:r>
            <a:r>
              <a:rPr lang="en-US" i="1" dirty="0"/>
              <a:t>b, d, e, f </a:t>
            </a:r>
            <a:r>
              <a:rPr lang="en-US" dirty="0"/>
              <a:t>},</a:t>
            </a:r>
            <a:r>
              <a:rPr lang="en-US" i="1" dirty="0"/>
              <a:t> N</a:t>
            </a:r>
            <a:r>
              <a:rPr lang="en-US" dirty="0"/>
              <a:t>(</a:t>
            </a:r>
            <a:r>
              <a:rPr lang="en-US" i="1" dirty="0"/>
              <a:t>d</a:t>
            </a:r>
            <a:r>
              <a:rPr lang="en-US" dirty="0"/>
              <a:t>) = {</a:t>
            </a:r>
            <a:r>
              <a:rPr lang="en-US" i="1" dirty="0"/>
              <a:t>c</a:t>
            </a:r>
            <a:r>
              <a:rPr lang="en-US" dirty="0"/>
              <a:t>},  </a:t>
            </a:r>
          </a:p>
          <a:p>
            <a:pPr indent="0">
              <a:buNone/>
            </a:pPr>
            <a:r>
              <a:rPr lang="en-US" i="1" dirty="0"/>
              <a:t>         N</a:t>
            </a:r>
            <a:r>
              <a:rPr lang="en-US" dirty="0"/>
              <a:t>(</a:t>
            </a:r>
            <a:r>
              <a:rPr lang="en-US" i="1" dirty="0"/>
              <a:t>e</a:t>
            </a:r>
            <a:r>
              <a:rPr lang="en-US" dirty="0"/>
              <a:t>) = {</a:t>
            </a:r>
            <a:r>
              <a:rPr lang="en-US" i="1" dirty="0"/>
              <a:t>b, c , f </a:t>
            </a:r>
            <a:r>
              <a:rPr lang="en-US" dirty="0"/>
              <a:t>}, </a:t>
            </a:r>
            <a:r>
              <a:rPr lang="en-US" i="1" dirty="0"/>
              <a:t>N</a:t>
            </a:r>
            <a:r>
              <a:rPr lang="en-US" dirty="0"/>
              <a:t>(</a:t>
            </a:r>
            <a:r>
              <a:rPr lang="en-US" i="1" dirty="0"/>
              <a:t>f</a:t>
            </a:r>
            <a:r>
              <a:rPr lang="en-US" dirty="0"/>
              <a:t>) = {</a:t>
            </a:r>
            <a:r>
              <a:rPr lang="en-US" i="1" dirty="0"/>
              <a:t>a</a:t>
            </a:r>
            <a:r>
              <a:rPr lang="en-US" dirty="0"/>
              <a:t>, </a:t>
            </a:r>
            <a:r>
              <a:rPr lang="en-US" i="1" dirty="0"/>
              <a:t>b, c, e</a:t>
            </a:r>
            <a:r>
              <a:rPr lang="en-US" dirty="0"/>
              <a:t>},</a:t>
            </a:r>
            <a:r>
              <a:rPr lang="en-US" i="1" dirty="0"/>
              <a:t> N</a:t>
            </a:r>
            <a:r>
              <a:rPr lang="en-US" dirty="0"/>
              <a:t>(</a:t>
            </a:r>
            <a:r>
              <a:rPr lang="en-US" i="1" dirty="0"/>
              <a:t>g</a:t>
            </a:r>
            <a:r>
              <a:rPr lang="en-US" dirty="0"/>
              <a:t>) = </a:t>
            </a:r>
            <a:r>
              <a:rPr lang="en-US" dirty="0">
                <a:sym typeface="Symbol"/>
              </a:rPr>
              <a:t></a:t>
            </a:r>
            <a:r>
              <a:rPr lang="en-US" dirty="0"/>
              <a:t> . </a:t>
            </a:r>
          </a:p>
          <a:p>
            <a:pPr indent="0">
              <a:buNone/>
            </a:pPr>
            <a:r>
              <a:rPr lang="en-US" i="1" dirty="0"/>
              <a:t>H</a:t>
            </a:r>
            <a:r>
              <a:rPr lang="en-US" dirty="0"/>
              <a:t>:    </a:t>
            </a:r>
            <a:r>
              <a:rPr lang="en-US" dirty="0" err="1"/>
              <a:t>deg</a:t>
            </a:r>
            <a:r>
              <a:rPr lang="en-US" dirty="0"/>
              <a:t>(</a:t>
            </a:r>
            <a:r>
              <a:rPr lang="en-US" i="1" dirty="0"/>
              <a:t>a</a:t>
            </a:r>
            <a:r>
              <a:rPr lang="en-US" dirty="0"/>
              <a:t>) = </a:t>
            </a:r>
            <a:r>
              <a:rPr lang="en-US" dirty="0">
                <a:latin typeface="Cambria" pitchFamily="18" charset="0"/>
              </a:rPr>
              <a:t>4</a:t>
            </a:r>
            <a:r>
              <a:rPr lang="en-US" dirty="0"/>
              <a:t>, </a:t>
            </a:r>
            <a:r>
              <a:rPr lang="en-US" dirty="0" err="1"/>
              <a:t>deg</a:t>
            </a:r>
            <a:r>
              <a:rPr lang="en-US" dirty="0"/>
              <a:t>(</a:t>
            </a:r>
            <a:r>
              <a:rPr lang="en-US" i="1" dirty="0"/>
              <a:t>b</a:t>
            </a:r>
            <a:r>
              <a:rPr lang="en-US" dirty="0"/>
              <a:t>) = </a:t>
            </a:r>
            <a:r>
              <a:rPr lang="en-US" dirty="0" err="1"/>
              <a:t>deg</a:t>
            </a:r>
            <a:r>
              <a:rPr lang="en-US" dirty="0"/>
              <a:t>(</a:t>
            </a:r>
            <a:r>
              <a:rPr lang="en-US" i="1" dirty="0"/>
              <a:t>e</a:t>
            </a:r>
            <a:r>
              <a:rPr lang="en-US" dirty="0"/>
              <a:t>) = </a:t>
            </a:r>
            <a:r>
              <a:rPr lang="en-US" dirty="0">
                <a:latin typeface="Cambria" pitchFamily="18" charset="0"/>
              </a:rPr>
              <a:t>6</a:t>
            </a:r>
            <a:r>
              <a:rPr lang="en-US" dirty="0"/>
              <a:t>,  </a:t>
            </a:r>
            <a:r>
              <a:rPr lang="en-US" dirty="0" err="1"/>
              <a:t>deg</a:t>
            </a:r>
            <a:r>
              <a:rPr lang="en-US" dirty="0"/>
              <a:t>(</a:t>
            </a:r>
            <a:r>
              <a:rPr lang="en-US" i="1" dirty="0"/>
              <a:t>c</a:t>
            </a:r>
            <a:r>
              <a:rPr lang="en-US" dirty="0"/>
              <a:t>) = </a:t>
            </a:r>
            <a:r>
              <a:rPr lang="en-US" dirty="0">
                <a:latin typeface="Cambria" pitchFamily="18" charset="0"/>
              </a:rPr>
              <a:t>1,</a:t>
            </a:r>
            <a:r>
              <a:rPr lang="en-US" dirty="0"/>
              <a:t> </a:t>
            </a:r>
            <a:r>
              <a:rPr lang="en-US" dirty="0" err="1"/>
              <a:t>deg</a:t>
            </a:r>
            <a:r>
              <a:rPr lang="en-US" dirty="0"/>
              <a:t>(</a:t>
            </a:r>
            <a:r>
              <a:rPr lang="en-US" i="1" dirty="0"/>
              <a:t>d</a:t>
            </a:r>
            <a:r>
              <a:rPr lang="en-US" dirty="0"/>
              <a:t>) = </a:t>
            </a:r>
            <a:r>
              <a:rPr lang="en-US" dirty="0">
                <a:latin typeface="Cambria" pitchFamily="18" charset="0"/>
              </a:rPr>
              <a:t>5.  </a:t>
            </a:r>
          </a:p>
          <a:p>
            <a:pPr indent="0">
              <a:buNone/>
            </a:pPr>
            <a:r>
              <a:rPr lang="en-US" i="1" dirty="0">
                <a:latin typeface="Cambria" pitchFamily="18" charset="0"/>
              </a:rPr>
              <a:t>          </a:t>
            </a:r>
            <a:r>
              <a:rPr lang="en-US" i="1" dirty="0"/>
              <a:t>N</a:t>
            </a:r>
            <a:r>
              <a:rPr lang="en-US" dirty="0"/>
              <a:t>(</a:t>
            </a:r>
            <a:r>
              <a:rPr lang="en-US" i="1" dirty="0"/>
              <a:t>a</a:t>
            </a:r>
            <a:r>
              <a:rPr lang="en-US" dirty="0"/>
              <a:t>) = {</a:t>
            </a:r>
            <a:r>
              <a:rPr lang="en-US" i="1" dirty="0"/>
              <a:t>b, d, e</a:t>
            </a:r>
            <a:r>
              <a:rPr lang="en-US" dirty="0"/>
              <a:t>},  </a:t>
            </a:r>
            <a:r>
              <a:rPr lang="en-US" i="1" dirty="0"/>
              <a:t>N</a:t>
            </a:r>
            <a:r>
              <a:rPr lang="en-US" dirty="0"/>
              <a:t>(</a:t>
            </a:r>
            <a:r>
              <a:rPr lang="en-US" i="1" dirty="0"/>
              <a:t>b</a:t>
            </a:r>
            <a:r>
              <a:rPr lang="en-US" dirty="0"/>
              <a:t>) = {</a:t>
            </a:r>
            <a:r>
              <a:rPr lang="en-US" i="1" dirty="0"/>
              <a:t>a, b, c, d, e</a:t>
            </a:r>
            <a:r>
              <a:rPr lang="en-US" dirty="0"/>
              <a:t>},</a:t>
            </a:r>
            <a:r>
              <a:rPr lang="en-US" i="1" dirty="0"/>
              <a:t> N</a:t>
            </a:r>
            <a:r>
              <a:rPr lang="en-US" dirty="0"/>
              <a:t>(</a:t>
            </a:r>
            <a:r>
              <a:rPr lang="en-US" i="1" dirty="0"/>
              <a:t>c</a:t>
            </a:r>
            <a:r>
              <a:rPr lang="en-US" dirty="0"/>
              <a:t>) = {</a:t>
            </a:r>
            <a:r>
              <a:rPr lang="en-US" i="1" dirty="0"/>
              <a:t>b</a:t>
            </a:r>
            <a:r>
              <a:rPr lang="en-US" dirty="0"/>
              <a:t>},</a:t>
            </a:r>
            <a:r>
              <a:rPr lang="en-US" i="1" dirty="0"/>
              <a:t> </a:t>
            </a:r>
          </a:p>
          <a:p>
            <a:pPr indent="0">
              <a:buNone/>
            </a:pPr>
            <a:r>
              <a:rPr lang="en-US" i="1" dirty="0"/>
              <a:t>         N</a:t>
            </a:r>
            <a:r>
              <a:rPr lang="en-US" dirty="0"/>
              <a:t>(</a:t>
            </a:r>
            <a:r>
              <a:rPr lang="en-US" i="1" dirty="0"/>
              <a:t>d</a:t>
            </a:r>
            <a:r>
              <a:rPr lang="en-US" dirty="0"/>
              <a:t>) = {</a:t>
            </a:r>
            <a:r>
              <a:rPr lang="en-US" i="1" dirty="0"/>
              <a:t>a, b, e</a:t>
            </a:r>
            <a:r>
              <a:rPr lang="en-US" dirty="0"/>
              <a:t>},  </a:t>
            </a:r>
            <a:r>
              <a:rPr lang="en-US" i="1" dirty="0"/>
              <a:t>N</a:t>
            </a:r>
            <a:r>
              <a:rPr lang="en-US" dirty="0"/>
              <a:t>(</a:t>
            </a:r>
            <a:r>
              <a:rPr lang="en-US" i="1" dirty="0"/>
              <a:t>e</a:t>
            </a:r>
            <a:r>
              <a:rPr lang="en-US" dirty="0"/>
              <a:t>) = {</a:t>
            </a:r>
            <a:r>
              <a:rPr lang="en-US" i="1" dirty="0"/>
              <a:t>a, b ,d</a:t>
            </a:r>
            <a:r>
              <a:rPr lang="en-US" dirty="0"/>
              <a:t>}. </a:t>
            </a:r>
          </a:p>
          <a:p>
            <a:pPr marL="731520" indent="-457200"/>
            <a:endParaRPr lang="en-US" dirty="0"/>
          </a:p>
        </p:txBody>
      </p:sp>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19600" y="2514600"/>
            <a:ext cx="3849624" cy="1201674"/>
          </a:xfrm>
          <a:prstGeom prst="rect">
            <a:avLst/>
          </a:prstGeom>
        </p:spPr>
      </p:pic>
    </p:spTree>
    <p:extLst>
      <p:ext uri="{BB962C8B-B14F-4D97-AF65-F5344CB8AC3E}">
        <p14:creationId xmlns:p14="http://schemas.microsoft.com/office/powerpoint/2010/main" val="23192204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Suma de los </a:t>
            </a:r>
            <a:r>
              <a:rPr lang="en-US" dirty="0" err="1"/>
              <a:t>grados</a:t>
            </a:r>
            <a:r>
              <a:rPr lang="en-US" dirty="0"/>
              <a:t> de los </a:t>
            </a:r>
            <a:r>
              <a:rPr lang="en-US" dirty="0" err="1"/>
              <a:t>vértices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Autofit/>
              </a:bodyPr>
              <a:lstStyle/>
              <a:p>
                <a:pPr indent="0">
                  <a:buNone/>
                </a:pPr>
                <a:endParaRPr lang="en-US" sz="1200" dirty="0"/>
              </a:p>
              <a:p>
                <a:pPr indent="0">
                  <a:buNone/>
                </a:pPr>
                <a:r>
                  <a:rPr lang="en-US" sz="2000" b="1" dirty="0" err="1"/>
                  <a:t>Teorema</a:t>
                </a:r>
                <a:r>
                  <a:rPr lang="en-US" sz="2000" b="1" dirty="0"/>
                  <a:t> </a:t>
                </a:r>
                <a:r>
                  <a:rPr lang="en-US" sz="2000" b="1" dirty="0">
                    <a:latin typeface="Cambria" pitchFamily="18" charset="0"/>
                  </a:rPr>
                  <a:t>1 </a:t>
                </a:r>
                <a:r>
                  <a:rPr lang="en-US" sz="2000" b="1" dirty="0"/>
                  <a:t>(</a:t>
                </a:r>
                <a:r>
                  <a:rPr lang="en-US" sz="2000" b="1" i="1" dirty="0"/>
                  <a:t>Handshaking Theorem</a:t>
                </a:r>
                <a:r>
                  <a:rPr lang="en-US" sz="2000" b="1" dirty="0"/>
                  <a:t>)</a:t>
                </a:r>
                <a:r>
                  <a:rPr lang="en-US" sz="2000" dirty="0"/>
                  <a:t>:  Si </a:t>
                </a:r>
                <a:r>
                  <a:rPr lang="en-US" sz="2000" i="1" dirty="0"/>
                  <a:t>G</a:t>
                </a:r>
                <a:r>
                  <a:rPr lang="en-US" sz="2000" dirty="0"/>
                  <a:t> = (</a:t>
                </a:r>
                <a:r>
                  <a:rPr lang="en-US" sz="2000" i="1" dirty="0"/>
                  <a:t>V</a:t>
                </a:r>
                <a:r>
                  <a:rPr lang="en-US" sz="2000" dirty="0"/>
                  <a:t>,</a:t>
                </a:r>
                <a:r>
                  <a:rPr lang="en-US" sz="2000" i="1" dirty="0"/>
                  <a:t>E</a:t>
                </a:r>
                <a:r>
                  <a:rPr lang="en-US" sz="2000" dirty="0"/>
                  <a:t>) es un </a:t>
                </a:r>
                <a:r>
                  <a:rPr lang="en-US" sz="2000" dirty="0" err="1"/>
                  <a:t>grafo</a:t>
                </a:r>
                <a:r>
                  <a:rPr lang="en-US" sz="2000" dirty="0"/>
                  <a:t> no </a:t>
                </a:r>
                <a:r>
                  <a:rPr lang="en-US" sz="2000" dirty="0" err="1"/>
                  <a:t>dirigido</a:t>
                </a:r>
                <a:r>
                  <a:rPr lang="en-US" sz="2000" dirty="0"/>
                  <a:t> con </a:t>
                </a:r>
                <a:r>
                  <a:rPr lang="en-US" sz="2000" i="1" dirty="0"/>
                  <a:t>m</a:t>
                </a:r>
                <a:r>
                  <a:rPr lang="en-US" sz="2000" dirty="0"/>
                  <a:t> </a:t>
                </a:r>
                <a:r>
                  <a:rPr lang="en-US" sz="2000" dirty="0" err="1"/>
                  <a:t>aristas</a:t>
                </a:r>
                <a:r>
                  <a:rPr lang="en-US" sz="2000" dirty="0"/>
                  <a:t>, </a:t>
                </a:r>
                <a:r>
                  <a:rPr lang="en-US" sz="2000" dirty="0" err="1"/>
                  <a:t>entonces</a:t>
                </a:r>
                <a:r>
                  <a:rPr lang="en-US" sz="2000" dirty="0"/>
                  <a:t>:</a:t>
                </a:r>
              </a:p>
              <a:p>
                <a:pPr>
                  <a:buNone/>
                </a:pPr>
                <a:endParaRPr lang="en-US" sz="2000" dirty="0"/>
              </a:p>
              <a:p>
                <a:pPr>
                  <a:buNone/>
                </a:pPr>
                <a14:m>
                  <m:oMathPara xmlns:m="http://schemas.openxmlformats.org/officeDocument/2006/math">
                    <m:oMathParaPr>
                      <m:jc m:val="centerGroup"/>
                    </m:oMathParaPr>
                    <m:oMath xmlns:m="http://schemas.openxmlformats.org/officeDocument/2006/math">
                      <m:r>
                        <a:rPr lang="en-US" sz="2000" i="1">
                          <a:latin typeface="Cambria Math"/>
                        </a:rPr>
                        <m:t>2</m:t>
                      </m:r>
                      <m:r>
                        <a:rPr lang="en-US" sz="2000" i="1">
                          <a:latin typeface="Cambria Math"/>
                        </a:rPr>
                        <m:t>𝑚</m:t>
                      </m:r>
                      <m:r>
                        <a:rPr lang="en-US" sz="2000" i="1">
                          <a:latin typeface="Cambria Math"/>
                        </a:rPr>
                        <m:t>=</m:t>
                      </m:r>
                      <m:nary>
                        <m:naryPr>
                          <m:chr m:val="∑"/>
                          <m:limLoc m:val="subSup"/>
                          <m:supHide m:val="on"/>
                          <m:ctrlPr>
                            <a:rPr lang="en-US" sz="2000" i="1">
                              <a:latin typeface="Cambria Math" panose="02040503050406030204" pitchFamily="18" charset="0"/>
                            </a:rPr>
                          </m:ctrlPr>
                        </m:naryPr>
                        <m:sub>
                          <m:r>
                            <m:rPr>
                              <m:brk m:alnAt="9"/>
                            </m:rPr>
                            <a:rPr lang="en-US" sz="2000" i="1">
                              <a:latin typeface="Cambria Math"/>
                            </a:rPr>
                            <m:t>𝑣</m:t>
                          </m:r>
                          <m:r>
                            <a:rPr lang="en-US" sz="2000" i="1">
                              <a:latin typeface="Cambria Math"/>
                              <a:ea typeface="Cambria Math"/>
                            </a:rPr>
                            <m:t>∈</m:t>
                          </m:r>
                          <m:r>
                            <a:rPr lang="en-US" sz="2000" i="1">
                              <a:latin typeface="Cambria Math"/>
                              <a:ea typeface="Cambria Math"/>
                            </a:rPr>
                            <m:t>𝑉</m:t>
                          </m:r>
                        </m:sub>
                        <m:sup/>
                        <m:e>
                          <m:r>
                            <m:rPr>
                              <m:sty m:val="p"/>
                            </m:rPr>
                            <a:rPr lang="en-US" sz="2000">
                              <a:latin typeface="Cambria Math"/>
                            </a:rPr>
                            <m:t>deg</m:t>
                          </m:r>
                          <m:r>
                            <a:rPr lang="en-US" sz="2000" i="1">
                              <a:latin typeface="Cambria Math"/>
                            </a:rPr>
                            <m:t>⁡(</m:t>
                          </m:r>
                          <m:r>
                            <a:rPr lang="en-US" sz="2000" i="1">
                              <a:latin typeface="Cambria Math"/>
                            </a:rPr>
                            <m:t>𝑣</m:t>
                          </m:r>
                          <m:r>
                            <a:rPr lang="en-US" sz="2000" i="1">
                              <a:latin typeface="Cambria Math"/>
                            </a:rPr>
                            <m:t>)</m:t>
                          </m:r>
                        </m:e>
                      </m:nary>
                    </m:oMath>
                  </m:oMathPara>
                </a14:m>
                <a:endParaRPr lang="en-US" sz="2000" dirty="0"/>
              </a:p>
              <a:p>
                <a:pPr marL="0" indent="0">
                  <a:buNone/>
                </a:pPr>
                <a:r>
                  <a:rPr lang="en-US" sz="2000" dirty="0"/>
                  <a:t>    </a:t>
                </a:r>
                <a:r>
                  <a:rPr lang="en-US" sz="2000" b="1" i="1" dirty="0" err="1"/>
                  <a:t>Demostración</a:t>
                </a:r>
                <a:r>
                  <a:rPr lang="en-US" sz="2000" dirty="0"/>
                  <a:t>: La </a:t>
                </a:r>
                <a:r>
                  <a:rPr lang="en-US" sz="2000" dirty="0" err="1"/>
                  <a:t>suma</a:t>
                </a:r>
                <a:r>
                  <a:rPr lang="en-US" sz="2000" dirty="0"/>
                  <a:t> de los </a:t>
                </a:r>
                <a:r>
                  <a:rPr lang="en-US" sz="2000" dirty="0" err="1"/>
                  <a:t>grados</a:t>
                </a:r>
                <a:r>
                  <a:rPr lang="en-US" sz="2000" dirty="0"/>
                  <a:t> es la </a:t>
                </a:r>
                <a:r>
                  <a:rPr lang="en-US" sz="2000" dirty="0" err="1"/>
                  <a:t>suma</a:t>
                </a:r>
                <a:r>
                  <a:rPr lang="en-US" sz="2000" dirty="0"/>
                  <a:t> del </a:t>
                </a:r>
                <a:r>
                  <a:rPr lang="en-US" sz="2000" dirty="0" err="1"/>
                  <a:t>número</a:t>
                </a:r>
                <a:r>
                  <a:rPr lang="en-US" sz="2000" dirty="0"/>
                  <a:t> de </a:t>
                </a:r>
                <a:r>
                  <a:rPr lang="en-US" sz="2000" dirty="0" err="1"/>
                  <a:t>aristas</a:t>
                </a:r>
                <a:r>
                  <a:rPr lang="en-US" sz="2000" dirty="0"/>
                  <a:t> que </a:t>
                </a:r>
                <a:r>
                  <a:rPr lang="en-US" sz="2000" dirty="0" err="1"/>
                  <a:t>incide</a:t>
                </a:r>
                <a:r>
                  <a:rPr lang="en-US" sz="2000" dirty="0"/>
                  <a:t> en </a:t>
                </a:r>
                <a:r>
                  <a:rPr lang="en-US" sz="2000" dirty="0" err="1"/>
                  <a:t>cada</a:t>
                </a:r>
                <a:r>
                  <a:rPr lang="en-US" sz="2000" dirty="0"/>
                  <a:t> </a:t>
                </a:r>
                <a:r>
                  <a:rPr lang="en-US" sz="2000" dirty="0" err="1"/>
                  <a:t>vértice</a:t>
                </a:r>
                <a:r>
                  <a:rPr lang="en-US" sz="2000" dirty="0"/>
                  <a:t>. </a:t>
                </a:r>
                <a:r>
                  <a:rPr lang="en-US" sz="2000" dirty="0" err="1"/>
                  <a:t>Cada</a:t>
                </a:r>
                <a:r>
                  <a:rPr lang="en-US" sz="2000" dirty="0"/>
                  <a:t> arista que </a:t>
                </a:r>
                <a:r>
                  <a:rPr lang="en-US" sz="2000" dirty="0" err="1"/>
                  <a:t>une</a:t>
                </a:r>
                <a:r>
                  <a:rPr lang="en-US" sz="2000" dirty="0"/>
                  <a:t> dos vertices u y v se </a:t>
                </a:r>
                <a:r>
                  <a:rPr lang="en-US" sz="2000" dirty="0" err="1"/>
                  <a:t>cuenta</a:t>
                </a:r>
                <a:r>
                  <a:rPr lang="en-US" sz="2000" dirty="0"/>
                  <a:t> dos </a:t>
                </a:r>
                <a:r>
                  <a:rPr lang="en-US" sz="2000" dirty="0" err="1"/>
                  <a:t>veces</a:t>
                </a:r>
                <a:r>
                  <a:rPr lang="en-US" sz="2000" dirty="0"/>
                  <a:t>, una en el </a:t>
                </a:r>
                <a:r>
                  <a:rPr lang="en-US" sz="2000" dirty="0" err="1"/>
                  <a:t>grado</a:t>
                </a:r>
                <a:r>
                  <a:rPr lang="en-US" sz="2000" dirty="0"/>
                  <a:t> de u y </a:t>
                </a:r>
                <a:r>
                  <a:rPr lang="en-US" sz="2000" dirty="0" err="1"/>
                  <a:t>otra</a:t>
                </a:r>
                <a:r>
                  <a:rPr lang="en-US" sz="2000" dirty="0"/>
                  <a:t> en el de v.</a:t>
                </a:r>
                <a:endParaRPr lang="en-US" sz="1200" dirty="0"/>
              </a:p>
              <a:p>
                <a:pPr>
                  <a:buNone/>
                </a:pPr>
                <a:endParaRPr lang="en-US" sz="1200" dirty="0"/>
              </a:p>
              <a:p>
                <a:pPr>
                  <a:buNone/>
                </a:pPr>
                <a:r>
                  <a:rPr lang="en-US" sz="2000" i="1" dirty="0"/>
                  <a:t>      </a:t>
                </a:r>
                <a:r>
                  <a:rPr lang="en-US" sz="2000" i="1" dirty="0" err="1"/>
                  <a:t>Interpretación</a:t>
                </a:r>
                <a:r>
                  <a:rPr lang="en-US" sz="2000" i="1" dirty="0"/>
                  <a:t>: </a:t>
                </a:r>
                <a:r>
                  <a:rPr lang="es-ES" sz="2000" i="1" dirty="0"/>
                  <a:t>Piensa en el grafo donde los vértices representan a la gente en una fiesta y una arista conecta a dos personas que se han dado la mano</a:t>
                </a:r>
                <a:r>
                  <a:rPr lang="es-ES" sz="1200" i="1" dirty="0"/>
                  <a:t>.</a:t>
                </a:r>
                <a:endParaRPr lang="en-US" sz="12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741" r="-667"/>
                </a:stretch>
              </a:blipFill>
            </p:spPr>
            <p:txBody>
              <a:bodyPr/>
              <a:lstStyle/>
              <a:p>
                <a:r>
                  <a:rPr lang="es-ES">
                    <a:noFill/>
                  </a:rPr>
                  <a:t> </a:t>
                </a:r>
              </a:p>
            </p:txBody>
          </p:sp>
        </mc:Fallback>
      </mc:AlternateContent>
      <p:sp>
        <p:nvSpPr>
          <p:cNvPr id="5" name="Isosceles Triangle 4"/>
          <p:cNvSpPr/>
          <p:nvPr/>
        </p:nvSpPr>
        <p:spPr>
          <a:xfrm rot="5400000" flipV="1">
            <a:off x="8279296" y="4876800"/>
            <a:ext cx="152400" cy="152400"/>
          </a:xfrm>
          <a:prstGeom prst="triangl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44322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Aplicaciones</a:t>
            </a:r>
            <a:r>
              <a:rPr lang="en-US" dirty="0"/>
              <a:t> del </a:t>
            </a:r>
            <a:r>
              <a:rPr lang="en-US" dirty="0" err="1"/>
              <a:t>teorema</a:t>
            </a:r>
            <a:endParaRPr lang="en-US" dirty="0"/>
          </a:p>
        </p:txBody>
      </p:sp>
      <p:sp>
        <p:nvSpPr>
          <p:cNvPr id="3" name="Content Placeholder 2"/>
          <p:cNvSpPr>
            <a:spLocks noGrp="1"/>
          </p:cNvSpPr>
          <p:nvPr>
            <p:ph idx="1"/>
          </p:nvPr>
        </p:nvSpPr>
        <p:spPr/>
        <p:txBody>
          <a:bodyPr>
            <a:normAutofit fontScale="92500" lnSpcReduction="20000"/>
          </a:bodyPr>
          <a:lstStyle/>
          <a:p>
            <a:pPr indent="0">
              <a:buNone/>
            </a:pPr>
            <a:r>
              <a:rPr lang="en-US" dirty="0" err="1"/>
              <a:t>Damos</a:t>
            </a:r>
            <a:r>
              <a:rPr lang="en-US" dirty="0"/>
              <a:t> dos </a:t>
            </a:r>
            <a:r>
              <a:rPr lang="en-US" dirty="0" err="1"/>
              <a:t>ejemplos</a:t>
            </a:r>
            <a:r>
              <a:rPr lang="en-US" dirty="0"/>
              <a:t> de </a:t>
            </a:r>
            <a:r>
              <a:rPr lang="en-US" dirty="0" err="1"/>
              <a:t>aplicaciones</a:t>
            </a:r>
            <a:r>
              <a:rPr lang="en-US" dirty="0"/>
              <a:t> del </a:t>
            </a:r>
            <a:r>
              <a:rPr lang="en-US" dirty="0" err="1"/>
              <a:t>teorema</a:t>
            </a:r>
            <a:endParaRPr lang="en-US" dirty="0"/>
          </a:p>
          <a:p>
            <a:pPr indent="0">
              <a:buNone/>
            </a:pPr>
            <a:r>
              <a:rPr lang="en-US" b="1" dirty="0" err="1"/>
              <a:t>Ejemplo</a:t>
            </a:r>
            <a:r>
              <a:rPr lang="en-US" dirty="0"/>
              <a:t>:</a:t>
            </a:r>
            <a:r>
              <a:rPr lang="es-ES" dirty="0"/>
              <a:t> ¿Cuántas aristas hay en un grafo con 10 vértices de grado 6?</a:t>
            </a:r>
            <a:endParaRPr lang="en-US" dirty="0"/>
          </a:p>
          <a:p>
            <a:pPr indent="0">
              <a:buNone/>
            </a:pPr>
            <a:r>
              <a:rPr lang="en-US" b="1" dirty="0" err="1"/>
              <a:t>Solución</a:t>
            </a:r>
            <a:r>
              <a:rPr lang="en-US" dirty="0"/>
              <a:t>: La </a:t>
            </a:r>
            <a:r>
              <a:rPr lang="en-US" dirty="0" err="1"/>
              <a:t>suma</a:t>
            </a:r>
            <a:r>
              <a:rPr lang="en-US" dirty="0"/>
              <a:t> de los </a:t>
            </a:r>
            <a:r>
              <a:rPr lang="en-US" dirty="0" err="1"/>
              <a:t>grados</a:t>
            </a:r>
            <a:r>
              <a:rPr lang="en-US" dirty="0"/>
              <a:t> de los </a:t>
            </a:r>
            <a:r>
              <a:rPr lang="en-US" dirty="0" err="1"/>
              <a:t>vértices</a:t>
            </a:r>
            <a:r>
              <a:rPr lang="en-US" dirty="0"/>
              <a:t> es                </a:t>
            </a:r>
            <a:r>
              <a:rPr lang="en-US" dirty="0">
                <a:latin typeface="Cambria" pitchFamily="18" charset="0"/>
              </a:rPr>
              <a:t>6 </a:t>
            </a:r>
            <a:r>
              <a:rPr lang="en-US" dirty="0">
                <a:latin typeface="Cambria" pitchFamily="18" charset="0"/>
                <a:ea typeface="Cambria Math"/>
                <a:sym typeface="Symbol"/>
              </a:rPr>
              <a:t> </a:t>
            </a:r>
            <a:r>
              <a:rPr lang="en-US" dirty="0">
                <a:latin typeface="Cambria" pitchFamily="18" charset="0"/>
              </a:rPr>
              <a:t>10 </a:t>
            </a:r>
            <a:r>
              <a:rPr lang="en-US" dirty="0"/>
              <a:t>= </a:t>
            </a:r>
            <a:r>
              <a:rPr lang="en-US" dirty="0">
                <a:latin typeface="Cambria" pitchFamily="18" charset="0"/>
              </a:rPr>
              <a:t>60. El </a:t>
            </a:r>
            <a:r>
              <a:rPr lang="en-US" dirty="0" err="1">
                <a:latin typeface="Cambria" pitchFamily="18" charset="0"/>
              </a:rPr>
              <a:t>t</a:t>
            </a:r>
            <a:r>
              <a:rPr lang="en-US" dirty="0" err="1"/>
              <a:t>eorema</a:t>
            </a:r>
            <a:r>
              <a:rPr lang="en-US" dirty="0"/>
              <a:t> </a:t>
            </a:r>
            <a:r>
              <a:rPr lang="en-US" dirty="0" err="1"/>
              <a:t>nos</a:t>
            </a:r>
            <a:r>
              <a:rPr lang="en-US" dirty="0"/>
              <a:t> dice que </a:t>
            </a:r>
            <a:r>
              <a:rPr lang="en-US" dirty="0">
                <a:latin typeface="Cambria" pitchFamily="18" charset="0"/>
              </a:rPr>
              <a:t>2</a:t>
            </a:r>
            <a:r>
              <a:rPr lang="en-US" i="1" dirty="0"/>
              <a:t>m</a:t>
            </a:r>
            <a:r>
              <a:rPr lang="en-US" dirty="0"/>
              <a:t> = </a:t>
            </a:r>
            <a:r>
              <a:rPr lang="en-US" dirty="0">
                <a:latin typeface="Cambria" pitchFamily="18" charset="0"/>
              </a:rPr>
              <a:t>60.    </a:t>
            </a:r>
          </a:p>
          <a:p>
            <a:pPr indent="0">
              <a:buNone/>
            </a:pPr>
            <a:r>
              <a:rPr lang="en-US" dirty="0">
                <a:latin typeface="Cambria" pitchFamily="18" charset="0"/>
              </a:rPr>
              <a:t>         </a:t>
            </a:r>
            <a:r>
              <a:rPr lang="en-US" dirty="0" err="1">
                <a:latin typeface="Cambria" pitchFamily="18" charset="0"/>
              </a:rPr>
              <a:t>Luego</a:t>
            </a:r>
            <a:r>
              <a:rPr lang="en-US" dirty="0">
                <a:latin typeface="Cambria" pitchFamily="18" charset="0"/>
              </a:rPr>
              <a:t> hay </a:t>
            </a:r>
            <a:r>
              <a:rPr lang="en-US" i="1" dirty="0"/>
              <a:t>m</a:t>
            </a:r>
            <a:r>
              <a:rPr lang="en-US" dirty="0">
                <a:latin typeface="Cambria" pitchFamily="18" charset="0"/>
              </a:rPr>
              <a:t> = 30 </a:t>
            </a:r>
            <a:r>
              <a:rPr lang="en-US" dirty="0" err="1">
                <a:latin typeface="Cambria" pitchFamily="18" charset="0"/>
              </a:rPr>
              <a:t>aristas</a:t>
            </a:r>
            <a:r>
              <a:rPr lang="en-US" dirty="0">
                <a:latin typeface="Cambria" pitchFamily="18" charset="0"/>
              </a:rPr>
              <a:t>.</a:t>
            </a:r>
          </a:p>
          <a:p>
            <a:pPr indent="0">
              <a:buNone/>
            </a:pPr>
            <a:endParaRPr lang="en-US" dirty="0"/>
          </a:p>
          <a:p>
            <a:pPr indent="0">
              <a:buNone/>
            </a:pPr>
            <a:r>
              <a:rPr lang="en-US" b="1" dirty="0" err="1"/>
              <a:t>Ejemplo</a:t>
            </a:r>
            <a:r>
              <a:rPr lang="en-US" b="1" dirty="0"/>
              <a:t> </a:t>
            </a:r>
            <a:r>
              <a:rPr lang="en-US" dirty="0"/>
              <a:t>: Si un </a:t>
            </a:r>
            <a:r>
              <a:rPr lang="en-US" dirty="0" err="1"/>
              <a:t>grafo</a:t>
            </a:r>
            <a:r>
              <a:rPr lang="en-US" dirty="0"/>
              <a:t> </a:t>
            </a:r>
            <a:r>
              <a:rPr lang="en-US" dirty="0" err="1"/>
              <a:t>tiene</a:t>
            </a:r>
            <a:r>
              <a:rPr lang="en-US" dirty="0"/>
              <a:t> </a:t>
            </a:r>
            <a:r>
              <a:rPr lang="en-US" dirty="0">
                <a:latin typeface="Cambria" pitchFamily="18" charset="0"/>
              </a:rPr>
              <a:t>5</a:t>
            </a:r>
            <a:r>
              <a:rPr lang="en-US" dirty="0"/>
              <a:t> </a:t>
            </a:r>
            <a:r>
              <a:rPr lang="en-US" dirty="0" err="1"/>
              <a:t>vértices</a:t>
            </a:r>
            <a:r>
              <a:rPr lang="en-US" dirty="0"/>
              <a:t>, ¿</a:t>
            </a:r>
            <a:r>
              <a:rPr lang="en-US" dirty="0" err="1"/>
              <a:t>Puede</a:t>
            </a:r>
            <a:r>
              <a:rPr lang="en-US" dirty="0"/>
              <a:t> </a:t>
            </a:r>
            <a:r>
              <a:rPr lang="en-US" dirty="0" err="1"/>
              <a:t>cada</a:t>
            </a:r>
            <a:r>
              <a:rPr lang="en-US" dirty="0"/>
              <a:t> </a:t>
            </a:r>
            <a:r>
              <a:rPr lang="en-US" dirty="0" err="1"/>
              <a:t>vértice</a:t>
            </a:r>
            <a:r>
              <a:rPr lang="en-US" dirty="0"/>
              <a:t> </a:t>
            </a:r>
            <a:r>
              <a:rPr lang="en-US" dirty="0" err="1"/>
              <a:t>tener</a:t>
            </a:r>
            <a:r>
              <a:rPr lang="en-US" dirty="0"/>
              <a:t> </a:t>
            </a:r>
            <a:r>
              <a:rPr lang="en-US" dirty="0" err="1"/>
              <a:t>grado</a:t>
            </a:r>
            <a:r>
              <a:rPr lang="en-US" dirty="0"/>
              <a:t> </a:t>
            </a:r>
            <a:r>
              <a:rPr lang="en-US" dirty="0">
                <a:latin typeface="Cambria" pitchFamily="18" charset="0"/>
              </a:rPr>
              <a:t>3</a:t>
            </a:r>
            <a:r>
              <a:rPr lang="en-US" dirty="0"/>
              <a:t>?</a:t>
            </a:r>
          </a:p>
          <a:p>
            <a:pPr indent="0">
              <a:buNone/>
            </a:pPr>
            <a:r>
              <a:rPr lang="en-US" b="1" dirty="0" err="1"/>
              <a:t>Solución</a:t>
            </a:r>
            <a:r>
              <a:rPr lang="en-US" b="1" dirty="0"/>
              <a:t> </a:t>
            </a:r>
            <a:r>
              <a:rPr lang="en-US" dirty="0"/>
              <a:t>: NO. La </a:t>
            </a:r>
            <a:r>
              <a:rPr lang="en-US" dirty="0" err="1"/>
              <a:t>suma</a:t>
            </a:r>
            <a:r>
              <a:rPr lang="en-US" dirty="0"/>
              <a:t> de los </a:t>
            </a:r>
            <a:r>
              <a:rPr lang="en-US" dirty="0" err="1"/>
              <a:t>grados</a:t>
            </a:r>
            <a:r>
              <a:rPr lang="en-US" dirty="0"/>
              <a:t> de los </a:t>
            </a:r>
            <a:r>
              <a:rPr lang="en-US" dirty="0" err="1"/>
              <a:t>vértices</a:t>
            </a:r>
            <a:r>
              <a:rPr lang="en-US" dirty="0"/>
              <a:t> es </a:t>
            </a:r>
          </a:p>
          <a:p>
            <a:pPr indent="0">
              <a:buNone/>
            </a:pPr>
            <a:r>
              <a:rPr lang="en-US" dirty="0">
                <a:latin typeface="Cambria" pitchFamily="18" charset="0"/>
              </a:rPr>
              <a:t>3</a:t>
            </a:r>
            <a:r>
              <a:rPr lang="en-US" dirty="0">
                <a:latin typeface="Cambria" pitchFamily="18" charset="0"/>
                <a:ea typeface="Cambria Math"/>
                <a:sym typeface="Symbol"/>
              </a:rPr>
              <a:t> </a:t>
            </a:r>
            <a:r>
              <a:rPr lang="en-US" dirty="0">
                <a:latin typeface="Cambria" pitchFamily="18" charset="0"/>
              </a:rPr>
              <a:t>  5 = 15, que es impar</a:t>
            </a:r>
            <a:r>
              <a:rPr lang="en-US" dirty="0"/>
              <a:t>. Por el </a:t>
            </a:r>
            <a:r>
              <a:rPr lang="en-US" dirty="0" err="1"/>
              <a:t>teorema</a:t>
            </a:r>
            <a:r>
              <a:rPr lang="en-US" dirty="0"/>
              <a:t>, </a:t>
            </a:r>
            <a:r>
              <a:rPr lang="en-US" dirty="0" err="1"/>
              <a:t>sabemos</a:t>
            </a:r>
            <a:r>
              <a:rPr lang="en-US" dirty="0"/>
              <a:t> que ese </a:t>
            </a:r>
            <a:r>
              <a:rPr lang="en-US" dirty="0" err="1"/>
              <a:t>número</a:t>
            </a:r>
            <a:r>
              <a:rPr lang="en-US" dirty="0"/>
              <a:t> es </a:t>
            </a:r>
            <a:r>
              <a:rPr lang="en-US" dirty="0" err="1"/>
              <a:t>siempre</a:t>
            </a:r>
            <a:r>
              <a:rPr lang="en-US" dirty="0"/>
              <a:t> par (</a:t>
            </a:r>
            <a:r>
              <a:rPr lang="en-US" i="1" dirty="0"/>
              <a:t>2m</a:t>
            </a:r>
            <a:r>
              <a:rPr lang="en-US" dirty="0"/>
              <a:t>)</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44797"/>
          </a:xfrm>
        </p:spPr>
        <p:txBody>
          <a:bodyPr>
            <a:normAutofit/>
          </a:bodyPr>
          <a:lstStyle/>
          <a:p>
            <a:r>
              <a:rPr lang="en-US" dirty="0" err="1"/>
              <a:t>Grados</a:t>
            </a:r>
            <a:r>
              <a:rPr lang="en-US" dirty="0"/>
              <a:t> de los </a:t>
            </a:r>
            <a:r>
              <a:rPr lang="en-US" dirty="0" err="1"/>
              <a:t>vértices</a:t>
            </a:r>
            <a:endParaRPr lang="en-US" dirty="0"/>
          </a:p>
        </p:txBody>
      </p:sp>
      <p:sp>
        <p:nvSpPr>
          <p:cNvPr id="3" name="Content Placeholder 2"/>
          <p:cNvSpPr>
            <a:spLocks noGrp="1"/>
          </p:cNvSpPr>
          <p:nvPr>
            <p:ph idx="1"/>
          </p:nvPr>
        </p:nvSpPr>
        <p:spPr>
          <a:xfrm>
            <a:off x="457200" y="1608058"/>
            <a:ext cx="8229600" cy="4389120"/>
          </a:xfrm>
        </p:spPr>
        <p:txBody>
          <a:bodyPr>
            <a:normAutofit fontScale="92500" lnSpcReduction="20000"/>
          </a:bodyPr>
          <a:lstStyle/>
          <a:p>
            <a:pPr indent="0">
              <a:buNone/>
            </a:pPr>
            <a:r>
              <a:rPr lang="en-US" b="1" dirty="0" err="1"/>
              <a:t>Teorema</a:t>
            </a:r>
            <a:r>
              <a:rPr lang="en-US" b="1" dirty="0"/>
              <a:t> </a:t>
            </a:r>
            <a:r>
              <a:rPr lang="en-US" b="1" dirty="0">
                <a:latin typeface="Cambria" pitchFamily="18" charset="0"/>
              </a:rPr>
              <a:t>2</a:t>
            </a:r>
            <a:r>
              <a:rPr lang="en-US" b="1" dirty="0"/>
              <a:t>:</a:t>
            </a:r>
            <a:r>
              <a:rPr lang="en-US" dirty="0"/>
              <a:t> </a:t>
            </a:r>
            <a:r>
              <a:rPr lang="en-US" i="1" dirty="0"/>
              <a:t>Un </a:t>
            </a:r>
            <a:r>
              <a:rPr lang="en-US" i="1" dirty="0" err="1"/>
              <a:t>grafo</a:t>
            </a:r>
            <a:r>
              <a:rPr lang="en-US" i="1" dirty="0"/>
              <a:t> no </a:t>
            </a:r>
            <a:r>
              <a:rPr lang="en-US" i="1" dirty="0" err="1"/>
              <a:t>dirigido</a:t>
            </a:r>
            <a:r>
              <a:rPr lang="en-US" i="1" dirty="0"/>
              <a:t> </a:t>
            </a:r>
            <a:r>
              <a:rPr lang="en-US" i="1" dirty="0" err="1"/>
              <a:t>tiene</a:t>
            </a:r>
            <a:r>
              <a:rPr lang="en-US" i="1" dirty="0"/>
              <a:t> un </a:t>
            </a:r>
            <a:r>
              <a:rPr lang="en-US" i="1" dirty="0" err="1"/>
              <a:t>número</a:t>
            </a:r>
            <a:r>
              <a:rPr lang="en-US" i="1" dirty="0"/>
              <a:t> par de vertices de </a:t>
            </a:r>
            <a:r>
              <a:rPr lang="en-US" i="1" dirty="0" err="1"/>
              <a:t>grado</a:t>
            </a:r>
            <a:r>
              <a:rPr lang="en-US" i="1" dirty="0"/>
              <a:t> impar. </a:t>
            </a:r>
          </a:p>
          <a:p>
            <a:pPr indent="0">
              <a:buNone/>
            </a:pPr>
            <a:r>
              <a:rPr lang="en-US" b="1" i="1" dirty="0" err="1"/>
              <a:t>Demostración</a:t>
            </a:r>
            <a:r>
              <a:rPr lang="en-US" b="1" dirty="0"/>
              <a:t>: </a:t>
            </a:r>
            <a:r>
              <a:rPr lang="en-US" dirty="0"/>
              <a:t>Sea </a:t>
            </a:r>
            <a:r>
              <a:rPr lang="en-US" i="1" dirty="0"/>
              <a:t>V</a:t>
            </a:r>
            <a:r>
              <a:rPr lang="en-US" baseline="-25000" dirty="0">
                <a:latin typeface="Cambria" pitchFamily="18" charset="0"/>
              </a:rPr>
              <a:t>1</a:t>
            </a:r>
            <a:r>
              <a:rPr lang="en-US" dirty="0"/>
              <a:t> el conjunto de </a:t>
            </a:r>
            <a:r>
              <a:rPr lang="en-US" dirty="0" err="1"/>
              <a:t>vértices</a:t>
            </a:r>
            <a:r>
              <a:rPr lang="en-US" dirty="0"/>
              <a:t> </a:t>
            </a:r>
            <a:r>
              <a:rPr lang="en-US" i="1" dirty="0"/>
              <a:t>de vertices de </a:t>
            </a:r>
            <a:r>
              <a:rPr lang="en-US" i="1" dirty="0" err="1"/>
              <a:t>grado</a:t>
            </a:r>
            <a:r>
              <a:rPr lang="en-US" i="1" dirty="0"/>
              <a:t> par y V</a:t>
            </a:r>
            <a:r>
              <a:rPr lang="en-US" baseline="-25000" dirty="0">
                <a:latin typeface="Cambria" pitchFamily="18" charset="0"/>
              </a:rPr>
              <a:t>2</a:t>
            </a:r>
            <a:r>
              <a:rPr lang="en-US" dirty="0"/>
              <a:t> el conjunto de </a:t>
            </a:r>
            <a:r>
              <a:rPr lang="en-US" dirty="0" err="1"/>
              <a:t>vértices</a:t>
            </a:r>
            <a:r>
              <a:rPr lang="en-US" dirty="0"/>
              <a:t> </a:t>
            </a:r>
            <a:r>
              <a:rPr lang="en-US" i="1" dirty="0"/>
              <a:t>de vertices de </a:t>
            </a:r>
            <a:r>
              <a:rPr lang="en-US" i="1" dirty="0" err="1"/>
              <a:t>grado</a:t>
            </a:r>
            <a:r>
              <a:rPr lang="en-US" i="1" dirty="0"/>
              <a:t> impar</a:t>
            </a:r>
            <a:r>
              <a:rPr lang="en-US" dirty="0"/>
              <a:t> de un </a:t>
            </a:r>
            <a:r>
              <a:rPr lang="en-US" i="1" dirty="0" err="1"/>
              <a:t>grafo</a:t>
            </a:r>
            <a:r>
              <a:rPr lang="en-US" i="1" dirty="0"/>
              <a:t> no </a:t>
            </a:r>
            <a:r>
              <a:rPr lang="en-US" i="1" dirty="0" err="1"/>
              <a:t>dirigido</a:t>
            </a:r>
            <a:r>
              <a:rPr lang="en-US" dirty="0"/>
              <a:t> </a:t>
            </a:r>
            <a:r>
              <a:rPr lang="en-US" i="1" dirty="0"/>
              <a:t>G</a:t>
            </a:r>
            <a:r>
              <a:rPr lang="en-US" dirty="0"/>
              <a:t> = (</a:t>
            </a:r>
            <a:r>
              <a:rPr lang="en-US" i="1" dirty="0"/>
              <a:t>V</a:t>
            </a:r>
            <a:r>
              <a:rPr lang="en-US" dirty="0"/>
              <a:t>, </a:t>
            </a:r>
            <a:r>
              <a:rPr lang="en-US" i="1" dirty="0"/>
              <a:t>E</a:t>
            </a:r>
            <a:r>
              <a:rPr lang="en-US" dirty="0"/>
              <a:t>) con </a:t>
            </a:r>
            <a:r>
              <a:rPr lang="en-US" i="1" dirty="0"/>
              <a:t>m</a:t>
            </a:r>
            <a:r>
              <a:rPr lang="en-US" dirty="0"/>
              <a:t> </a:t>
            </a:r>
            <a:r>
              <a:rPr lang="en-US" dirty="0" err="1"/>
              <a:t>aristas</a:t>
            </a:r>
            <a:r>
              <a:rPr lang="en-US" dirty="0"/>
              <a:t>. </a:t>
            </a:r>
            <a:r>
              <a:rPr lang="en-US" dirty="0" err="1"/>
              <a:t>Entonces</a:t>
            </a:r>
            <a:endParaRPr lang="en-US" dirty="0"/>
          </a:p>
          <a:p>
            <a:pPr indent="0">
              <a:buNone/>
            </a:pPr>
            <a:r>
              <a:rPr lang="en-US" b="1" dirty="0"/>
              <a:t>       </a:t>
            </a:r>
          </a:p>
          <a:p>
            <a:pPr indent="0">
              <a:buNone/>
            </a:pPr>
            <a:endParaRPr lang="en-US" dirty="0"/>
          </a:p>
          <a:p>
            <a:pPr indent="0">
              <a:buNone/>
            </a:pPr>
            <a:endParaRPr lang="en-US" dirty="0"/>
          </a:p>
          <a:p>
            <a:pPr indent="0">
              <a:buNone/>
            </a:pPr>
            <a:endParaRPr lang="en-US" dirty="0"/>
          </a:p>
          <a:p>
            <a:pPr>
              <a:buNone/>
            </a:pPr>
            <a:r>
              <a:rPr lang="en-US" dirty="0"/>
              <a:t>    </a:t>
            </a:r>
            <a:r>
              <a:rPr lang="en-US" b="1" dirty="0"/>
              <a:t>  </a:t>
            </a:r>
          </a:p>
          <a:p>
            <a:pPr>
              <a:buNone/>
            </a:pPr>
            <a:r>
              <a:rPr lang="en-US" b="1" dirty="0"/>
              <a:t>   </a:t>
            </a:r>
          </a:p>
        </p:txBody>
      </p:sp>
      <p:pic>
        <p:nvPicPr>
          <p:cNvPr id="5" name="Picture 4"/>
          <p:cNvPicPr>
            <a:picLocks noChangeAspect="1"/>
          </p:cNvPicPr>
          <p:nvPr>
            <p:custDataLst>
              <p:tags r:id="rId1"/>
            </p:custDataLst>
          </p:nvPr>
        </p:nvPicPr>
        <p:blipFill>
          <a:blip r:embed="rId3" cstate="print">
            <a:extLst>
              <a:ext uri="{28A0092B-C50C-407E-A947-70E740481C1C}">
                <a14:useLocalDpi xmlns:a14="http://schemas.microsoft.com/office/drawing/2010/main" val="0"/>
              </a:ext>
            </a:extLst>
          </a:blip>
          <a:stretch>
            <a:fillRect/>
          </a:stretch>
        </p:blipFill>
        <p:spPr>
          <a:xfrm>
            <a:off x="1524000" y="3886200"/>
            <a:ext cx="4954905" cy="571500"/>
          </a:xfrm>
          <a:prstGeom prst="rect">
            <a:avLst/>
          </a:prstGeom>
        </p:spPr>
      </p:pic>
      <p:sp>
        <p:nvSpPr>
          <p:cNvPr id="8" name="TextBox 7"/>
          <p:cNvSpPr txBox="1"/>
          <p:nvPr/>
        </p:nvSpPr>
        <p:spPr>
          <a:xfrm>
            <a:off x="3619500" y="4800599"/>
            <a:ext cx="1447800" cy="1477328"/>
          </a:xfrm>
          <a:prstGeom prst="rect">
            <a:avLst/>
          </a:prstGeom>
          <a:noFill/>
          <a:ln>
            <a:solidFill>
              <a:schemeClr val="accent1"/>
            </a:solidFill>
          </a:ln>
        </p:spPr>
        <p:txBody>
          <a:bodyPr wrap="square" rtlCol="0">
            <a:spAutoFit/>
          </a:bodyPr>
          <a:lstStyle/>
          <a:p>
            <a:r>
              <a:rPr lang="en-US" dirty="0"/>
              <a:t>Debe ser par </a:t>
            </a:r>
            <a:r>
              <a:rPr lang="en-US" dirty="0" err="1"/>
              <a:t>porque</a:t>
            </a:r>
            <a:r>
              <a:rPr lang="en-US" dirty="0"/>
              <a:t> deg(</a:t>
            </a:r>
            <a:r>
              <a:rPr lang="en-US" i="1" dirty="0"/>
              <a:t>v</a:t>
            </a:r>
            <a:r>
              <a:rPr lang="en-US" dirty="0"/>
              <a:t>) es par para </a:t>
            </a:r>
            <a:r>
              <a:rPr lang="en-US" dirty="0" err="1"/>
              <a:t>cada</a:t>
            </a:r>
            <a:r>
              <a:rPr lang="en-US" dirty="0"/>
              <a:t> </a:t>
            </a:r>
          </a:p>
          <a:p>
            <a:r>
              <a:rPr lang="en-US" i="1" dirty="0"/>
              <a:t>v</a:t>
            </a:r>
            <a:r>
              <a:rPr lang="en-US" dirty="0"/>
              <a:t> </a:t>
            </a:r>
            <a:r>
              <a:rPr lang="en-US" dirty="0">
                <a:latin typeface="Cambria Math"/>
                <a:ea typeface="Cambria Math"/>
              </a:rPr>
              <a:t>∈ </a:t>
            </a:r>
            <a:r>
              <a:rPr lang="en-US" i="1" dirty="0">
                <a:latin typeface="Cambria" pitchFamily="18" charset="0"/>
                <a:ea typeface="Cambria Math"/>
              </a:rPr>
              <a:t>V</a:t>
            </a:r>
            <a:r>
              <a:rPr lang="en-US" baseline="-25000" dirty="0">
                <a:latin typeface="Cambria Math"/>
                <a:ea typeface="Cambria Math"/>
              </a:rPr>
              <a:t>1</a:t>
            </a:r>
            <a:endParaRPr lang="en-US" baseline="-25000" dirty="0"/>
          </a:p>
        </p:txBody>
      </p:sp>
      <p:cxnSp>
        <p:nvCxnSpPr>
          <p:cNvPr id="11" name="Straight Arrow Connector 10"/>
          <p:cNvCxnSpPr/>
          <p:nvPr/>
        </p:nvCxnSpPr>
        <p:spPr>
          <a:xfrm flipV="1">
            <a:off x="4343400" y="4267200"/>
            <a:ext cx="0" cy="5333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28600" y="3802618"/>
            <a:ext cx="838200" cy="369332"/>
          </a:xfrm>
          <a:prstGeom prst="rect">
            <a:avLst/>
          </a:prstGeom>
          <a:noFill/>
        </p:spPr>
        <p:txBody>
          <a:bodyPr wrap="square" rtlCol="0">
            <a:spAutoFit/>
          </a:bodyPr>
          <a:lstStyle/>
          <a:p>
            <a:r>
              <a:rPr lang="en-US" dirty="0"/>
              <a:t>par</a:t>
            </a:r>
          </a:p>
        </p:txBody>
      </p:sp>
      <p:cxnSp>
        <p:nvCxnSpPr>
          <p:cNvPr id="14" name="Straight Arrow Connector 13"/>
          <p:cNvCxnSpPr/>
          <p:nvPr/>
        </p:nvCxnSpPr>
        <p:spPr>
          <a:xfrm>
            <a:off x="914400" y="3987284"/>
            <a:ext cx="3487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257800" y="4549676"/>
            <a:ext cx="3733800" cy="2031325"/>
          </a:xfrm>
          <a:prstGeom prst="rect">
            <a:avLst/>
          </a:prstGeom>
          <a:noFill/>
          <a:ln>
            <a:solidFill>
              <a:schemeClr val="accent1"/>
            </a:solidFill>
          </a:ln>
        </p:spPr>
        <p:txBody>
          <a:bodyPr wrap="square" rtlCol="0">
            <a:spAutoFit/>
          </a:bodyPr>
          <a:lstStyle/>
          <a:p>
            <a:r>
              <a:rPr lang="en-US" dirty="0"/>
              <a:t>La </a:t>
            </a:r>
            <a:r>
              <a:rPr lang="en-US" dirty="0" err="1"/>
              <a:t>suma</a:t>
            </a:r>
            <a:r>
              <a:rPr lang="en-US" dirty="0"/>
              <a:t> debe ser par </a:t>
            </a:r>
            <a:r>
              <a:rPr lang="en-US" dirty="0" err="1"/>
              <a:t>porque</a:t>
            </a:r>
            <a:r>
              <a:rPr lang="en-US" dirty="0"/>
              <a:t> </a:t>
            </a:r>
            <a:r>
              <a:rPr lang="en-US" dirty="0">
                <a:latin typeface="Cambria Math" pitchFamily="18" charset="0"/>
                <a:ea typeface="Cambria Math" pitchFamily="18" charset="0"/>
              </a:rPr>
              <a:t>2</a:t>
            </a:r>
            <a:r>
              <a:rPr lang="en-US" i="1" dirty="0"/>
              <a:t>m</a:t>
            </a:r>
            <a:r>
              <a:rPr lang="en-US" dirty="0"/>
              <a:t> es par y la </a:t>
            </a:r>
            <a:r>
              <a:rPr lang="en-US" dirty="0" err="1"/>
              <a:t>suma</a:t>
            </a:r>
            <a:r>
              <a:rPr lang="en-US" dirty="0"/>
              <a:t> de los </a:t>
            </a:r>
            <a:r>
              <a:rPr lang="en-US" dirty="0" err="1"/>
              <a:t>grados</a:t>
            </a:r>
            <a:r>
              <a:rPr lang="en-US" dirty="0"/>
              <a:t> de los </a:t>
            </a:r>
            <a:r>
              <a:rPr lang="en-US" dirty="0" err="1"/>
              <a:t>vértices</a:t>
            </a:r>
            <a:r>
              <a:rPr lang="en-US" dirty="0"/>
              <a:t> de </a:t>
            </a:r>
            <a:r>
              <a:rPr lang="en-US" dirty="0" err="1"/>
              <a:t>grado</a:t>
            </a:r>
            <a:r>
              <a:rPr lang="en-US" dirty="0"/>
              <a:t> par </a:t>
            </a:r>
            <a:r>
              <a:rPr lang="en-US" dirty="0" err="1"/>
              <a:t>también</a:t>
            </a:r>
            <a:r>
              <a:rPr lang="en-US" dirty="0"/>
              <a:t> es par. </a:t>
            </a:r>
            <a:r>
              <a:rPr lang="es-ES" dirty="0"/>
              <a:t>Debido a que esta es la suma de los grados de todos los vértices de grado impar en el grafo, debe haber un número par de tales vértices.</a:t>
            </a:r>
            <a:endParaRPr lang="en-US" dirty="0"/>
          </a:p>
        </p:txBody>
      </p:sp>
      <p:cxnSp>
        <p:nvCxnSpPr>
          <p:cNvPr id="17" name="Straight Arrow Connector 16"/>
          <p:cNvCxnSpPr/>
          <p:nvPr/>
        </p:nvCxnSpPr>
        <p:spPr>
          <a:xfrm flipH="1" flipV="1">
            <a:off x="6324600" y="4267200"/>
            <a:ext cx="457200" cy="190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C4C072-E944-4EEC-BB3E-40FEF6E06AAE}"/>
              </a:ext>
            </a:extLst>
          </p:cNvPr>
          <p:cNvSpPr>
            <a:spLocks noGrp="1"/>
          </p:cNvSpPr>
          <p:nvPr>
            <p:ph type="title"/>
          </p:nvPr>
        </p:nvSpPr>
        <p:spPr/>
        <p:txBody>
          <a:bodyPr/>
          <a:lstStyle/>
          <a:p>
            <a:r>
              <a:rPr lang="es-ES" dirty="0"/>
              <a:t>Introducción</a:t>
            </a:r>
          </a:p>
        </p:txBody>
      </p:sp>
      <p:sp>
        <p:nvSpPr>
          <p:cNvPr id="3" name="Marcador de contenido 2">
            <a:extLst>
              <a:ext uri="{FF2B5EF4-FFF2-40B4-BE49-F238E27FC236}">
                <a16:creationId xmlns:a16="http://schemas.microsoft.com/office/drawing/2014/main" id="{4C37443E-735D-4EAB-A157-46D4F0034CFE}"/>
              </a:ext>
            </a:extLst>
          </p:cNvPr>
          <p:cNvSpPr>
            <a:spLocks noGrp="1"/>
          </p:cNvSpPr>
          <p:nvPr>
            <p:ph idx="1"/>
          </p:nvPr>
        </p:nvSpPr>
        <p:spPr/>
        <p:txBody>
          <a:bodyPr/>
          <a:lstStyle/>
          <a:p>
            <a:endParaRPr lang="es-ES"/>
          </a:p>
          <a:p>
            <a:endParaRPr lang="es-ES" dirty="0"/>
          </a:p>
        </p:txBody>
      </p:sp>
      <p:sp>
        <p:nvSpPr>
          <p:cNvPr id="4" name="Rectangle 2">
            <a:extLst>
              <a:ext uri="{FF2B5EF4-FFF2-40B4-BE49-F238E27FC236}">
                <a16:creationId xmlns:a16="http://schemas.microsoft.com/office/drawing/2014/main" id="{29332E09-FD35-4A32-8A91-ADBBA814968C}"/>
              </a:ext>
            </a:extLst>
          </p:cNvPr>
          <p:cNvSpPr>
            <a:spLocks noChangeArrowheads="1"/>
          </p:cNvSpPr>
          <p:nvPr/>
        </p:nvSpPr>
        <p:spPr bwMode="auto">
          <a:xfrm>
            <a:off x="1143000" y="1932057"/>
            <a:ext cx="9144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Misma pregunta para el siguiente dibujo: </a:t>
            </a:r>
            <a:endParaRPr kumimoji="0" lang="es-ES" altLang="es-E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FIGURA 2</a:t>
            </a:r>
            <a:endParaRPr kumimoji="0" lang="es-ES" altLang="es-E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altLang="es-ES" sz="1800" b="0" i="0" u="none" strike="noStrike" cap="none" normalizeH="0" baseline="0" dirty="0">
              <a:ln>
                <a:noFill/>
              </a:ln>
              <a:solidFill>
                <a:schemeClr val="tx1"/>
              </a:solidFill>
              <a:effectLst/>
              <a:latin typeface="Arial" panose="020B0604020202020204" pitchFamily="34" charset="0"/>
            </a:endParaRPr>
          </a:p>
        </p:txBody>
      </p:sp>
      <p:pic>
        <p:nvPicPr>
          <p:cNvPr id="2049" name="Imagen 8" descr="Resultado de imagen de graphs edges">
            <a:extLst>
              <a:ext uri="{FF2B5EF4-FFF2-40B4-BE49-F238E27FC236}">
                <a16:creationId xmlns:a16="http://schemas.microsoft.com/office/drawing/2014/main" id="{62D039B5-B87F-492F-9316-BDB5EEC3BD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999" y="3048000"/>
            <a:ext cx="4258733" cy="286474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8E99ECA6-9C0E-4CFE-8328-EFF6AA1C278D}"/>
              </a:ext>
            </a:extLst>
          </p:cNvPr>
          <p:cNvSpPr>
            <a:spLocks noChangeArrowheads="1"/>
          </p:cNvSpPr>
          <p:nvPr/>
        </p:nvSpPr>
        <p:spPr bwMode="auto">
          <a:xfrm>
            <a:off x="1143000" y="6705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ES"/>
          </a:p>
        </p:txBody>
      </p:sp>
    </p:spTree>
    <p:extLst>
      <p:ext uri="{BB962C8B-B14F-4D97-AF65-F5344CB8AC3E}">
        <p14:creationId xmlns:p14="http://schemas.microsoft.com/office/powerpoint/2010/main" val="15550156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Grafos</a:t>
            </a:r>
            <a:r>
              <a:rPr lang="en-US" dirty="0"/>
              <a:t> </a:t>
            </a:r>
            <a:r>
              <a:rPr lang="en-US" dirty="0" err="1"/>
              <a:t>dirigidos</a:t>
            </a:r>
            <a:endParaRPr lang="en-US" dirty="0"/>
          </a:p>
        </p:txBody>
      </p:sp>
      <p:sp>
        <p:nvSpPr>
          <p:cNvPr id="3" name="Content Placeholder 2"/>
          <p:cNvSpPr>
            <a:spLocks noGrp="1"/>
          </p:cNvSpPr>
          <p:nvPr>
            <p:ph idx="1"/>
          </p:nvPr>
        </p:nvSpPr>
        <p:spPr>
          <a:xfrm>
            <a:off x="381000" y="2209800"/>
            <a:ext cx="8229600" cy="4389120"/>
          </a:xfrm>
        </p:spPr>
        <p:txBody>
          <a:bodyPr>
            <a:normAutofit/>
          </a:bodyPr>
          <a:lstStyle/>
          <a:p>
            <a:pPr indent="0">
              <a:buNone/>
            </a:pPr>
            <a:r>
              <a:rPr lang="en-US" b="1" dirty="0" err="1"/>
              <a:t>Definición</a:t>
            </a:r>
            <a:r>
              <a:rPr lang="en-US" b="1" dirty="0"/>
              <a:t>:</a:t>
            </a:r>
            <a:r>
              <a:rPr lang="en-US" dirty="0"/>
              <a:t> Un </a:t>
            </a:r>
            <a:r>
              <a:rPr lang="en-US" dirty="0" err="1"/>
              <a:t>grafo</a:t>
            </a:r>
            <a:r>
              <a:rPr lang="en-US" dirty="0"/>
              <a:t> </a:t>
            </a:r>
            <a:r>
              <a:rPr lang="en-US" i="1" dirty="0" err="1"/>
              <a:t>dirigido</a:t>
            </a:r>
            <a:r>
              <a:rPr lang="en-US" i="1" dirty="0"/>
              <a:t> G = </a:t>
            </a:r>
            <a:r>
              <a:rPr lang="en-US" dirty="0"/>
              <a:t>(</a:t>
            </a:r>
            <a:r>
              <a:rPr lang="en-US" i="1" dirty="0"/>
              <a:t>V, E) </a:t>
            </a:r>
            <a:r>
              <a:rPr lang="en-US" dirty="0" err="1"/>
              <a:t>consiste</a:t>
            </a:r>
            <a:r>
              <a:rPr lang="en-US" dirty="0"/>
              <a:t> en </a:t>
            </a:r>
            <a:r>
              <a:rPr lang="en-US" i="1" dirty="0"/>
              <a:t>V, un conjunto no </a:t>
            </a:r>
            <a:r>
              <a:rPr lang="en-US" i="1" dirty="0" err="1"/>
              <a:t>vacío</a:t>
            </a:r>
            <a:r>
              <a:rPr lang="en-US" i="1" dirty="0"/>
              <a:t> de</a:t>
            </a:r>
            <a:r>
              <a:rPr lang="en-US" dirty="0"/>
              <a:t> </a:t>
            </a:r>
            <a:r>
              <a:rPr lang="en-US" i="1" dirty="0" err="1"/>
              <a:t>vértices</a:t>
            </a:r>
            <a:r>
              <a:rPr lang="en-US" i="1" dirty="0"/>
              <a:t> </a:t>
            </a:r>
            <a:r>
              <a:rPr lang="en-US" dirty="0"/>
              <a:t>(o </a:t>
            </a:r>
            <a:r>
              <a:rPr lang="en-US" i="1" dirty="0" err="1"/>
              <a:t>nodos</a:t>
            </a:r>
            <a:r>
              <a:rPr lang="en-US" dirty="0"/>
              <a:t>), y </a:t>
            </a:r>
            <a:r>
              <a:rPr lang="en-US" i="1" dirty="0"/>
              <a:t>E, un conjunto</a:t>
            </a:r>
            <a:r>
              <a:rPr lang="en-US" dirty="0"/>
              <a:t> </a:t>
            </a:r>
            <a:r>
              <a:rPr lang="en-US" i="1" dirty="0"/>
              <a:t>de </a:t>
            </a:r>
            <a:r>
              <a:rPr lang="en-US" i="1" dirty="0" err="1"/>
              <a:t>aristas</a:t>
            </a:r>
            <a:r>
              <a:rPr lang="en-US" i="1" dirty="0"/>
              <a:t> </a:t>
            </a:r>
            <a:r>
              <a:rPr lang="en-US" i="1" dirty="0" err="1"/>
              <a:t>dirigidas</a:t>
            </a:r>
            <a:r>
              <a:rPr lang="en-US" i="1" dirty="0"/>
              <a:t> o </a:t>
            </a:r>
            <a:r>
              <a:rPr lang="en-US" i="1" dirty="0" err="1"/>
              <a:t>arcos</a:t>
            </a:r>
            <a:r>
              <a:rPr lang="en-US" i="1" dirty="0"/>
              <a:t>. </a:t>
            </a:r>
            <a:r>
              <a:rPr lang="en-US" i="1" dirty="0" err="1"/>
              <a:t>Cada</a:t>
            </a:r>
            <a:r>
              <a:rPr lang="en-US" i="1" dirty="0"/>
              <a:t> arista es un oar</a:t>
            </a:r>
            <a:r>
              <a:rPr lang="en-US" dirty="0"/>
              <a:t> </a:t>
            </a:r>
            <a:r>
              <a:rPr lang="en-US" dirty="0" err="1"/>
              <a:t>ordenado</a:t>
            </a:r>
            <a:r>
              <a:rPr lang="en-US" dirty="0"/>
              <a:t> de </a:t>
            </a:r>
            <a:r>
              <a:rPr lang="en-US" dirty="0" err="1"/>
              <a:t>vértices</a:t>
            </a:r>
            <a:r>
              <a:rPr lang="en-US" dirty="0"/>
              <a:t>. Decimos que la </a:t>
            </a:r>
            <a:r>
              <a:rPr lang="en-US" i="1" dirty="0"/>
              <a:t>arista </a:t>
            </a:r>
            <a:r>
              <a:rPr lang="en-US" i="1" dirty="0" err="1"/>
              <a:t>dirigida</a:t>
            </a:r>
            <a:r>
              <a:rPr lang="en-US" dirty="0"/>
              <a:t> (</a:t>
            </a:r>
            <a:r>
              <a:rPr lang="en-US" i="1" dirty="0" err="1"/>
              <a:t>u</a:t>
            </a:r>
            <a:r>
              <a:rPr lang="en-US" dirty="0" err="1"/>
              <a:t>,</a:t>
            </a:r>
            <a:r>
              <a:rPr lang="en-US" i="1" dirty="0" err="1"/>
              <a:t>v</a:t>
            </a:r>
            <a:r>
              <a:rPr lang="en-US" i="1" dirty="0"/>
              <a:t>) </a:t>
            </a:r>
            <a:r>
              <a:rPr lang="en-US" i="1" dirty="0" err="1"/>
              <a:t>empieza</a:t>
            </a:r>
            <a:r>
              <a:rPr lang="en-US" i="1" dirty="0"/>
              <a:t> en u</a:t>
            </a:r>
            <a:r>
              <a:rPr lang="en-US" dirty="0"/>
              <a:t> y termina en </a:t>
            </a:r>
            <a:r>
              <a:rPr lang="en-US" i="1" dirty="0"/>
              <a:t>v</a:t>
            </a:r>
            <a:r>
              <a:rPr lang="en-US" dirty="0"/>
              <a:t>.</a:t>
            </a:r>
          </a:p>
          <a:p>
            <a:pPr indent="0">
              <a:buNone/>
            </a:pPr>
            <a:r>
              <a:rPr lang="en-US" b="1" dirty="0" err="1"/>
              <a:t>Definición</a:t>
            </a:r>
            <a:r>
              <a:rPr lang="en-US" b="1" dirty="0"/>
              <a:t> </a:t>
            </a:r>
            <a:r>
              <a:rPr lang="en-US" dirty="0"/>
              <a:t>:  Sea (</a:t>
            </a:r>
            <a:r>
              <a:rPr lang="en-US" i="1" dirty="0" err="1"/>
              <a:t>u,v</a:t>
            </a:r>
            <a:r>
              <a:rPr lang="en-US" dirty="0"/>
              <a:t>)</a:t>
            </a:r>
            <a:r>
              <a:rPr lang="en-US" i="1" dirty="0"/>
              <a:t> una arista de</a:t>
            </a:r>
            <a:r>
              <a:rPr lang="en-US" dirty="0"/>
              <a:t> </a:t>
            </a:r>
            <a:r>
              <a:rPr lang="en-US" i="1" dirty="0"/>
              <a:t>G</a:t>
            </a:r>
            <a:r>
              <a:rPr lang="en-US" dirty="0"/>
              <a:t>. Decimos que </a:t>
            </a:r>
            <a:r>
              <a:rPr lang="en-US" i="1" dirty="0"/>
              <a:t>u</a:t>
            </a:r>
            <a:r>
              <a:rPr lang="en-US" dirty="0"/>
              <a:t> es el </a:t>
            </a:r>
            <a:r>
              <a:rPr lang="en-US" dirty="0" err="1"/>
              <a:t>vértice</a:t>
            </a:r>
            <a:r>
              <a:rPr lang="en-US" dirty="0"/>
              <a:t> </a:t>
            </a:r>
            <a:r>
              <a:rPr lang="en-US" i="1" dirty="0" err="1"/>
              <a:t>inicial</a:t>
            </a:r>
            <a:r>
              <a:rPr lang="en-US" i="1" dirty="0"/>
              <a:t> de la arista y es</a:t>
            </a:r>
            <a:r>
              <a:rPr lang="en-US" dirty="0"/>
              <a:t> </a:t>
            </a:r>
            <a:r>
              <a:rPr lang="en-US" i="1" dirty="0" err="1"/>
              <a:t>adyacente</a:t>
            </a:r>
            <a:r>
              <a:rPr lang="en-US" i="1" dirty="0"/>
              <a:t> a v, y</a:t>
            </a:r>
            <a:r>
              <a:rPr lang="en-US" dirty="0"/>
              <a:t> </a:t>
            </a:r>
            <a:r>
              <a:rPr lang="en-US" i="1" dirty="0"/>
              <a:t>v e</a:t>
            </a:r>
            <a:r>
              <a:rPr lang="en-US" dirty="0"/>
              <a:t>s el </a:t>
            </a:r>
            <a:r>
              <a:rPr lang="en-US" dirty="0" err="1"/>
              <a:t>vértice</a:t>
            </a:r>
            <a:r>
              <a:rPr lang="en-US" dirty="0"/>
              <a:t> </a:t>
            </a:r>
            <a:r>
              <a:rPr lang="en-US" i="1" dirty="0"/>
              <a:t>terminal </a:t>
            </a:r>
            <a:r>
              <a:rPr lang="en-US" dirty="0"/>
              <a:t>(o final)</a:t>
            </a:r>
            <a:r>
              <a:rPr lang="en-US" i="1" dirty="0"/>
              <a:t> de la arista y es</a:t>
            </a:r>
            <a:r>
              <a:rPr lang="en-US" dirty="0"/>
              <a:t> </a:t>
            </a:r>
            <a:r>
              <a:rPr lang="en-US" i="1" dirty="0" err="1"/>
              <a:t>adjacene</a:t>
            </a:r>
            <a:r>
              <a:rPr lang="en-US" i="1" dirty="0"/>
              <a:t> a u</a:t>
            </a:r>
            <a:r>
              <a:rPr lang="en-US" dirty="0"/>
              <a:t>. Los </a:t>
            </a:r>
            <a:r>
              <a:rPr lang="en-US" dirty="0" err="1"/>
              <a:t>vértices</a:t>
            </a:r>
            <a:r>
              <a:rPr lang="en-US" dirty="0"/>
              <a:t> </a:t>
            </a:r>
            <a:r>
              <a:rPr lang="en-US" dirty="0" err="1"/>
              <a:t>inicial</a:t>
            </a:r>
            <a:r>
              <a:rPr lang="en-US" dirty="0"/>
              <a:t> y terminal de un </a:t>
            </a:r>
            <a:r>
              <a:rPr lang="en-US" dirty="0" err="1"/>
              <a:t>bucle</a:t>
            </a:r>
            <a:r>
              <a:rPr lang="en-US" dirty="0"/>
              <a:t> </a:t>
            </a:r>
            <a:r>
              <a:rPr lang="en-US" dirty="0" err="1"/>
              <a:t>coinciden</a:t>
            </a:r>
            <a:r>
              <a:rPr lang="en-US" dirty="0"/>
              <a:t>.</a:t>
            </a:r>
          </a:p>
          <a:p>
            <a:pPr indent="0">
              <a:buNone/>
            </a:pPr>
            <a:endParaRPr lang="en-US" i="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6DBE3F-1BD8-4F8F-B73C-6AD1FA0F3DC3}"/>
              </a:ext>
            </a:extLst>
          </p:cNvPr>
          <p:cNvSpPr>
            <a:spLocks noGrp="1"/>
          </p:cNvSpPr>
          <p:nvPr>
            <p:ph type="title"/>
          </p:nvPr>
        </p:nvSpPr>
        <p:spPr/>
        <p:txBody>
          <a:bodyPr/>
          <a:lstStyle/>
          <a:p>
            <a:r>
              <a:rPr lang="es-ES" dirty="0"/>
              <a:t>Grafos</a:t>
            </a:r>
          </a:p>
        </p:txBody>
      </p:sp>
      <p:sp>
        <p:nvSpPr>
          <p:cNvPr id="3" name="Marcador de contenido 2">
            <a:extLst>
              <a:ext uri="{FF2B5EF4-FFF2-40B4-BE49-F238E27FC236}">
                <a16:creationId xmlns:a16="http://schemas.microsoft.com/office/drawing/2014/main" id="{D89FBE3F-F2FC-4301-939B-826E5441D86D}"/>
              </a:ext>
            </a:extLst>
          </p:cNvPr>
          <p:cNvSpPr>
            <a:spLocks noGrp="1"/>
          </p:cNvSpPr>
          <p:nvPr>
            <p:ph idx="1"/>
          </p:nvPr>
        </p:nvSpPr>
        <p:spPr/>
        <p:txBody>
          <a:bodyPr/>
          <a:lstStyle/>
          <a:p>
            <a:r>
              <a:rPr lang="es-ES" sz="1800" dirty="0">
                <a:effectLst/>
                <a:latin typeface="Arial" panose="020B0604020202020204" pitchFamily="34" charset="0"/>
                <a:ea typeface="Calibri" panose="020F0502020204030204" pitchFamily="34" charset="0"/>
                <a:cs typeface="Times New Roman" panose="02020603050405020304" pitchFamily="18" charset="0"/>
              </a:rPr>
              <a:t>Este tipo de “dibujos” se llaman </a:t>
            </a:r>
            <a:r>
              <a:rPr lang="es-ES" sz="1800" b="1" dirty="0">
                <a:effectLst/>
                <a:latin typeface="Arial" panose="020B0604020202020204" pitchFamily="34" charset="0"/>
                <a:ea typeface="Calibri" panose="020F0502020204030204" pitchFamily="34" charset="0"/>
                <a:cs typeface="Times New Roman" panose="02020603050405020304" pitchFamily="18" charset="0"/>
              </a:rPr>
              <a:t>GRAFOS. </a:t>
            </a:r>
            <a:r>
              <a:rPr lang="es-ES" sz="1800" dirty="0">
                <a:effectLst/>
                <a:latin typeface="Arial" panose="020B0604020202020204" pitchFamily="34" charset="0"/>
                <a:ea typeface="Calibri" panose="020F0502020204030204" pitchFamily="34" charset="0"/>
                <a:cs typeface="Times New Roman" panose="02020603050405020304" pitchFamily="18" charset="0"/>
              </a:rPr>
              <a:t>Os copio </a:t>
            </a:r>
            <a:r>
              <a:rPr lang="es-ES" sz="1800" b="1" dirty="0">
                <a:effectLst/>
                <a:latin typeface="Arial" panose="020B0604020202020204" pitchFamily="34" charset="0"/>
                <a:ea typeface="Calibri" panose="020F0502020204030204" pitchFamily="34" charset="0"/>
                <a:cs typeface="Times New Roman" panose="02020603050405020304" pitchFamily="18" charset="0"/>
              </a:rPr>
              <a:t>otras imágenes de “grafos”:</a:t>
            </a:r>
          </a:p>
          <a:p>
            <a:r>
              <a:rPr lang="es-ES" sz="1800" b="1" dirty="0">
                <a:latin typeface="Arial" panose="020B0604020202020204" pitchFamily="34" charset="0"/>
                <a:ea typeface="Calibri" panose="020F0502020204030204" pitchFamily="34" charset="0"/>
                <a:cs typeface="Times New Roman" panose="02020603050405020304" pitchFamily="18" charset="0"/>
              </a:rPr>
              <a:t>Figura 3</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a:p>
            <a:endParaRPr lang="es-ES" dirty="0"/>
          </a:p>
        </p:txBody>
      </p:sp>
      <p:pic>
        <p:nvPicPr>
          <p:cNvPr id="4" name="Imagen 3" descr="figure 1">
            <a:extLst>
              <a:ext uri="{FF2B5EF4-FFF2-40B4-BE49-F238E27FC236}">
                <a16:creationId xmlns:a16="http://schemas.microsoft.com/office/drawing/2014/main" id="{2004CEE9-3106-456C-A7DA-6C8A6550C4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71980" y="2895600"/>
            <a:ext cx="5400040" cy="2362200"/>
          </a:xfrm>
          <a:prstGeom prst="rect">
            <a:avLst/>
          </a:prstGeom>
          <a:noFill/>
          <a:ln>
            <a:noFill/>
          </a:ln>
        </p:spPr>
      </p:pic>
    </p:spTree>
    <p:extLst>
      <p:ext uri="{BB962C8B-B14F-4D97-AF65-F5344CB8AC3E}">
        <p14:creationId xmlns:p14="http://schemas.microsoft.com/office/powerpoint/2010/main" val="4284001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BE0499-1D37-4372-A8F6-8170144F0446}"/>
              </a:ext>
            </a:extLst>
          </p:cNvPr>
          <p:cNvSpPr>
            <a:spLocks noGrp="1"/>
          </p:cNvSpPr>
          <p:nvPr>
            <p:ph type="title"/>
          </p:nvPr>
        </p:nvSpPr>
        <p:spPr/>
        <p:txBody>
          <a:bodyPr/>
          <a:lstStyle/>
          <a:p>
            <a:r>
              <a:rPr lang="es-ES" dirty="0"/>
              <a:t>Grafos</a:t>
            </a:r>
          </a:p>
        </p:txBody>
      </p:sp>
      <p:sp>
        <p:nvSpPr>
          <p:cNvPr id="3" name="Marcador de contenido 2">
            <a:extLst>
              <a:ext uri="{FF2B5EF4-FFF2-40B4-BE49-F238E27FC236}">
                <a16:creationId xmlns:a16="http://schemas.microsoft.com/office/drawing/2014/main" id="{13C7B32C-8887-420F-875B-2884A4C8862F}"/>
              </a:ext>
            </a:extLst>
          </p:cNvPr>
          <p:cNvSpPr>
            <a:spLocks noGrp="1"/>
          </p:cNvSpPr>
          <p:nvPr>
            <p:ph idx="1"/>
          </p:nvPr>
        </p:nvSpPr>
        <p:spPr/>
        <p:txBody>
          <a:bodyPr>
            <a:normAutofit fontScale="92500" lnSpcReduction="10000"/>
          </a:bodyPr>
          <a:lstStyle/>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Nos podemos preguntar, por ejemplo, qué clase de líneas (rectas o curvas) se pueden considerar, si esto tiene alguna “relevancia matemática”.</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Demos una idea informal de lo que es un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grafo</a:t>
            </a:r>
            <a:r>
              <a:rPr lang="es-ES" sz="1800" dirty="0">
                <a:effectLst/>
                <a:latin typeface="Arial" panose="020B0604020202020204" pitchFamily="34" charset="0"/>
                <a:ea typeface="Calibri" panose="020F0502020204030204" pitchFamily="34" charset="0"/>
                <a:cs typeface="Times New Roman" panose="02020603050405020304" pitchFamily="18" charset="0"/>
              </a:rPr>
              <a:t>, antes de dar la definición formal:</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Un grafo se compone de una colección de puntos, que llamamos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vértices o nodos,</a:t>
            </a:r>
            <a:r>
              <a:rPr lang="es-ES" sz="1800" dirty="0">
                <a:effectLst/>
                <a:latin typeface="Arial" panose="020B0604020202020204" pitchFamily="34" charset="0"/>
                <a:ea typeface="Calibri" panose="020F0502020204030204" pitchFamily="34" charset="0"/>
                <a:cs typeface="Times New Roman" panose="02020603050405020304" pitchFamily="18" charset="0"/>
              </a:rPr>
              <a:t> y de una colección de líneas que los conectan, que llamamos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aristas. </a:t>
            </a:r>
            <a:r>
              <a:rPr lang="es-ES" sz="1800" dirty="0">
                <a:effectLst/>
                <a:latin typeface="Arial" panose="020B0604020202020204" pitchFamily="34" charset="0"/>
                <a:ea typeface="Calibri" panose="020F0502020204030204" pitchFamily="34" charset="0"/>
                <a:cs typeface="Times New Roman" panose="02020603050405020304" pitchFamily="18" charset="0"/>
              </a:rPr>
              <a:t>Decimos que dos vértices son</a:t>
            </a:r>
            <a:r>
              <a:rPr lang="es-ES" sz="1800" b="1" dirty="0">
                <a:effectLst/>
                <a:latin typeface="Arial" panose="020B0604020202020204" pitchFamily="34" charset="0"/>
                <a:ea typeface="Calibri" panose="020F0502020204030204" pitchFamily="34" charset="0"/>
                <a:cs typeface="Times New Roman" panose="02020603050405020304" pitchFamily="18" charset="0"/>
              </a:rPr>
              <a:t> </a:t>
            </a:r>
            <a:r>
              <a:rPr lang="es-ES" sz="18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adyacentes </a:t>
            </a:r>
            <a:r>
              <a:rPr lang="es-ES" sz="1800" dirty="0">
                <a:effectLst/>
                <a:latin typeface="Arial" panose="020B0604020202020204" pitchFamily="34" charset="0"/>
                <a:ea typeface="Calibri" panose="020F0502020204030204" pitchFamily="34" charset="0"/>
                <a:cs typeface="Times New Roman" panose="02020603050405020304" pitchFamily="18" charset="0"/>
              </a:rPr>
              <a:t>si están conectados por aristas.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En la FIGURA 1 tenemos 5 vértices (o nodos)  y 7 aristas.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En la FIGURA 2 tenemos 6 vértices (o nodos)  y 8 aristas.</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¿Cuántos vértices y aristas tenemos en las figuras (a) y (b)?</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EJEMPLO DE GRAFO CON 6 VÉRTICES (o nodos) Y 9 ARISTAS (FIGURA 4)</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685555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ABF35D-D1D2-4221-968E-6A657622B2B7}"/>
              </a:ext>
            </a:extLst>
          </p:cNvPr>
          <p:cNvSpPr>
            <a:spLocks noGrp="1"/>
          </p:cNvSpPr>
          <p:nvPr>
            <p:ph type="title"/>
          </p:nvPr>
        </p:nvSpPr>
        <p:spPr/>
        <p:txBody>
          <a:bodyPr/>
          <a:lstStyle/>
          <a:p>
            <a:r>
              <a:rPr lang="es-ES" dirty="0"/>
              <a:t>Grafos</a:t>
            </a:r>
          </a:p>
        </p:txBody>
      </p:sp>
      <p:sp>
        <p:nvSpPr>
          <p:cNvPr id="6" name="Marcador de contenido 5">
            <a:extLst>
              <a:ext uri="{FF2B5EF4-FFF2-40B4-BE49-F238E27FC236}">
                <a16:creationId xmlns:a16="http://schemas.microsoft.com/office/drawing/2014/main" id="{25B014B9-8E19-4A3E-9375-7AD6310C6B35}"/>
              </a:ext>
            </a:extLst>
          </p:cNvPr>
          <p:cNvSpPr>
            <a:spLocks noGrp="1"/>
          </p:cNvSpPr>
          <p:nvPr>
            <p:ph idx="1"/>
          </p:nvPr>
        </p:nvSpPr>
        <p:spPr/>
        <p:txBody>
          <a:bodyPr/>
          <a:lstStyle/>
          <a:p>
            <a:r>
              <a:rPr lang="es-ES" dirty="0"/>
              <a:t>Figura 4</a:t>
            </a:r>
          </a:p>
          <a:p>
            <a:endParaRPr lang="es-ES" dirty="0"/>
          </a:p>
          <a:p>
            <a:endParaRPr lang="es-ES" dirty="0"/>
          </a:p>
        </p:txBody>
      </p:sp>
      <p:pic>
        <p:nvPicPr>
          <p:cNvPr id="7" name="Marcador de contenido 3" descr="Edge">
            <a:extLst>
              <a:ext uri="{FF2B5EF4-FFF2-40B4-BE49-F238E27FC236}">
                <a16:creationId xmlns:a16="http://schemas.microsoft.com/office/drawing/2014/main" id="{9B2782F7-37C7-48A4-9493-8F4A6243C936}"/>
              </a:ext>
            </a:extLst>
          </p:cNvPr>
          <p:cNvPicPr>
            <a:picLocks/>
          </p:cNvPicPr>
          <p:nvPr/>
        </p:nvPicPr>
        <p:blipFill rotWithShape="1">
          <a:blip r:embed="rId2">
            <a:extLst>
              <a:ext uri="{28A0092B-C50C-407E-A947-70E740481C1C}">
                <a14:useLocalDpi xmlns:a14="http://schemas.microsoft.com/office/drawing/2010/main" val="0"/>
              </a:ext>
            </a:extLst>
          </a:blip>
          <a:srcRect b="16935"/>
          <a:stretch/>
        </p:blipFill>
        <p:spPr bwMode="auto">
          <a:xfrm>
            <a:off x="1999891" y="3048000"/>
            <a:ext cx="5144218" cy="21840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25088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6FE3BB-3946-496D-8858-B8E7DC9C26A8}"/>
              </a:ext>
            </a:extLst>
          </p:cNvPr>
          <p:cNvSpPr>
            <a:spLocks noGrp="1"/>
          </p:cNvSpPr>
          <p:nvPr>
            <p:ph type="title"/>
          </p:nvPr>
        </p:nvSpPr>
        <p:spPr/>
        <p:txBody>
          <a:bodyPr/>
          <a:lstStyle/>
          <a:p>
            <a:r>
              <a:rPr lang="es-ES" dirty="0"/>
              <a:t>Grafos</a:t>
            </a:r>
          </a:p>
        </p:txBody>
      </p:sp>
      <p:sp>
        <p:nvSpPr>
          <p:cNvPr id="3" name="Marcador de contenido 2">
            <a:extLst>
              <a:ext uri="{FF2B5EF4-FFF2-40B4-BE49-F238E27FC236}">
                <a16:creationId xmlns:a16="http://schemas.microsoft.com/office/drawing/2014/main" id="{1E755403-661C-4A08-82AE-50362532C7FB}"/>
              </a:ext>
            </a:extLst>
          </p:cNvPr>
          <p:cNvSpPr>
            <a:spLocks noGrp="1"/>
          </p:cNvSpPr>
          <p:nvPr>
            <p:ph idx="1"/>
          </p:nvPr>
        </p:nvSpPr>
        <p:spPr/>
        <p:txBody>
          <a:bodyPr/>
          <a:lstStyle/>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PREGUNTA: ¿Son </a:t>
            </a:r>
            <a:r>
              <a:rPr lang="es-ES" sz="1800" i="1" dirty="0">
                <a:effectLst/>
                <a:latin typeface="Arial" panose="020B0604020202020204" pitchFamily="34" charset="0"/>
                <a:ea typeface="Calibri" panose="020F0502020204030204" pitchFamily="34" charset="0"/>
                <a:cs typeface="Times New Roman" panose="02020603050405020304" pitchFamily="18" charset="0"/>
              </a:rPr>
              <a:t>iguales</a:t>
            </a:r>
            <a:r>
              <a:rPr lang="es-ES" sz="1800" dirty="0">
                <a:effectLst/>
                <a:latin typeface="Arial" panose="020B0604020202020204" pitchFamily="34" charset="0"/>
                <a:ea typeface="Calibri" panose="020F0502020204030204" pitchFamily="34" charset="0"/>
                <a:cs typeface="Times New Roman" panose="02020603050405020304" pitchFamily="18" charset="0"/>
              </a:rPr>
              <a:t> los dos grafos de 6 vértices de</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 las imágenes precedentes? ¿Por qué?</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 </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ES" sz="1800" dirty="0">
                <a:effectLst/>
                <a:latin typeface="Arial" panose="020B0604020202020204" pitchFamily="34" charset="0"/>
                <a:ea typeface="Calibri" panose="020F0502020204030204" pitchFamily="34" charset="0"/>
                <a:cs typeface="Times New Roman" panose="02020603050405020304" pitchFamily="18" charset="0"/>
              </a:rPr>
              <a:t>EJEMPLO DE GRAFO CON 9 VÉRTICES y 12 </a:t>
            </a:r>
            <a:r>
              <a:rPr lang="es-ES" sz="1800" dirty="0">
                <a:latin typeface="Arial" panose="020B0604020202020204" pitchFamily="34" charset="0"/>
                <a:ea typeface="Calibri" panose="020F0502020204030204" pitchFamily="34" charset="0"/>
                <a:cs typeface="Times New Roman" panose="02020603050405020304" pitchFamily="18" charset="0"/>
              </a:rPr>
              <a:t>ARISTAS</a:t>
            </a:r>
            <a:r>
              <a:rPr lang="es-ES" sz="1800" dirty="0">
                <a:effectLst/>
                <a:latin typeface="Arial" panose="020B0604020202020204" pitchFamily="34" charset="0"/>
                <a:ea typeface="Calibri" panose="020F0502020204030204" pitchFamily="34" charset="0"/>
                <a:cs typeface="Times New Roman" panose="02020603050405020304" pitchFamily="18" charset="0"/>
              </a:rPr>
              <a:t>: (FIGURA 5)</a:t>
            </a: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pic>
        <p:nvPicPr>
          <p:cNvPr id="4" name="Imagen 3" descr="Resultado de imagen de graphs edges">
            <a:extLst>
              <a:ext uri="{FF2B5EF4-FFF2-40B4-BE49-F238E27FC236}">
                <a16:creationId xmlns:a16="http://schemas.microsoft.com/office/drawing/2014/main" id="{47CAD0B2-B3F4-497A-9ABF-D53B26C9076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490912" y="4114800"/>
            <a:ext cx="2300288" cy="1828800"/>
          </a:xfrm>
          <a:prstGeom prst="rect">
            <a:avLst/>
          </a:prstGeom>
          <a:noFill/>
          <a:ln>
            <a:noFill/>
          </a:ln>
        </p:spPr>
      </p:pic>
    </p:spTree>
    <p:extLst>
      <p:ext uri="{BB962C8B-B14F-4D97-AF65-F5344CB8AC3E}">
        <p14:creationId xmlns:p14="http://schemas.microsoft.com/office/powerpoint/2010/main" val="17306262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N(A) = \bigcup_{v \in A} N(v).$&#10;&#10;&#10;\end{document}"/>
  <p:tag name="IGUANATEXSIZE" val="20"/>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 &#10;2m = \sum_{v \in V} \mbox{deg}(v) = \sum_{v \in V_1} \mbox{deg}(v) + \sum_{v \in V_2} \mbox{deg}(v).&#10;$$&#10;&#10;&#10;\end{document}"/>
  <p:tag name="IGUANATEXSIZE" val="2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16663</TotalTime>
  <Words>4407</Words>
  <Application>Microsoft Office PowerPoint</Application>
  <PresentationFormat>Presentación en pantalla (4:3)</PresentationFormat>
  <Paragraphs>314</Paragraphs>
  <Slides>50</Slides>
  <Notes>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50</vt:i4>
      </vt:variant>
    </vt:vector>
  </HeadingPairs>
  <TitlesOfParts>
    <vt:vector size="60" baseType="lpstr">
      <vt:lpstr>Algerian</vt:lpstr>
      <vt:lpstr>Arial</vt:lpstr>
      <vt:lpstr>Calibri</vt:lpstr>
      <vt:lpstr>Cambria</vt:lpstr>
      <vt:lpstr>Cambria Math</vt:lpstr>
      <vt:lpstr>Constantia</vt:lpstr>
      <vt:lpstr>Symbol</vt:lpstr>
      <vt:lpstr>Times New Roman</vt:lpstr>
      <vt:lpstr>Wingdings 2</vt:lpstr>
      <vt:lpstr>Flow</vt:lpstr>
      <vt:lpstr>Grafos</vt:lpstr>
      <vt:lpstr>Introducción</vt:lpstr>
      <vt:lpstr>Problema puentes de Königsberg</vt:lpstr>
      <vt:lpstr>Introducción</vt:lpstr>
      <vt:lpstr>Introducción</vt:lpstr>
      <vt:lpstr>Grafos</vt:lpstr>
      <vt:lpstr>Grafos</vt:lpstr>
      <vt:lpstr>Grafos</vt:lpstr>
      <vt:lpstr>Grafos</vt:lpstr>
      <vt:lpstr>Aplicación</vt:lpstr>
      <vt:lpstr>Aplicación II</vt:lpstr>
      <vt:lpstr>Definiciones</vt:lpstr>
      <vt:lpstr>Grafos isomorfos</vt:lpstr>
      <vt:lpstr>Ejemplos</vt:lpstr>
      <vt:lpstr>Ejemplos</vt:lpstr>
      <vt:lpstr>Clases de isomorfismos</vt:lpstr>
      <vt:lpstr>SUBGRAFOS. Definición </vt:lpstr>
      <vt:lpstr>Subgrafo inducido</vt:lpstr>
      <vt:lpstr>Otro ejemplo de subgrafo inducido   (FIGURA 9) </vt:lpstr>
      <vt:lpstr>Subgrafo inducido</vt:lpstr>
      <vt:lpstr>Terminología</vt:lpstr>
      <vt:lpstr>Multigrafos (pseudografos)</vt:lpstr>
      <vt:lpstr>GRAFOS CONEXOS </vt:lpstr>
      <vt:lpstr>Ejemplo de grafo no conexo</vt:lpstr>
      <vt:lpstr>Componentes conexas</vt:lpstr>
      <vt:lpstr>grafo  doblemente conexo</vt:lpstr>
      <vt:lpstr>grafo completo</vt:lpstr>
      <vt:lpstr>Grafo completo de n vértices Kn</vt:lpstr>
      <vt:lpstr>Grado de un vértice</vt:lpstr>
      <vt:lpstr> Modelos con grafos: Red de ordenadores</vt:lpstr>
      <vt:lpstr>Redes de ordenadores</vt:lpstr>
      <vt:lpstr>Terminología: Glosario</vt:lpstr>
      <vt:lpstr>Otras Aplicaciones de Grafos</vt:lpstr>
      <vt:lpstr>     Redes sociales </vt:lpstr>
      <vt:lpstr>Redes sociales</vt:lpstr>
      <vt:lpstr>Ejemplos de grafos de colaboración </vt:lpstr>
      <vt:lpstr>Aplicaciones a redes de información</vt:lpstr>
      <vt:lpstr>Redes de transportes</vt:lpstr>
      <vt:lpstr>Aplicaciones a diseño de software</vt:lpstr>
      <vt:lpstr>Aplicaciones a diseño de software</vt:lpstr>
      <vt:lpstr>Aplicaciones a la biología</vt:lpstr>
      <vt:lpstr>Aplicaciones a la biología</vt:lpstr>
      <vt:lpstr> Terminología y tipos de Grafos</vt:lpstr>
      <vt:lpstr> Terminología</vt:lpstr>
      <vt:lpstr>Ejercicio</vt:lpstr>
      <vt:lpstr>Ejemplos</vt:lpstr>
      <vt:lpstr>Suma de los grados de los vértices</vt:lpstr>
      <vt:lpstr>Aplicaciones del teorema</vt:lpstr>
      <vt:lpstr>Grados de los vértices</vt:lpstr>
      <vt:lpstr> Grafos dirigidos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and recursion</dc:title>
  <dc:creator>Richard Scherl</dc:creator>
  <cp:lastModifiedBy>aulasdeep</cp:lastModifiedBy>
  <cp:revision>836</cp:revision>
  <dcterms:created xsi:type="dcterms:W3CDTF">2011-03-27T19:58:04Z</dcterms:created>
  <dcterms:modified xsi:type="dcterms:W3CDTF">2021-04-16T07:01:25Z</dcterms:modified>
</cp:coreProperties>
</file>